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9"/>
  </p:notesMasterIdLst>
  <p:sldIdLst>
    <p:sldId id="256" r:id="rId2"/>
    <p:sldId id="260" r:id="rId3"/>
    <p:sldId id="664" r:id="rId4"/>
    <p:sldId id="336" r:id="rId5"/>
    <p:sldId id="334" r:id="rId6"/>
    <p:sldId id="335" r:id="rId7"/>
    <p:sldId id="338" r:id="rId8"/>
    <p:sldId id="339" r:id="rId9"/>
    <p:sldId id="340" r:id="rId10"/>
    <p:sldId id="268" r:id="rId11"/>
    <p:sldId id="276" r:id="rId12"/>
    <p:sldId id="421" r:id="rId13"/>
    <p:sldId id="275" r:id="rId14"/>
    <p:sldId id="341" r:id="rId15"/>
    <p:sldId id="277" r:id="rId16"/>
    <p:sldId id="282" r:id="rId17"/>
    <p:sldId id="283" r:id="rId18"/>
    <p:sldId id="284" r:id="rId19"/>
    <p:sldId id="285" r:id="rId20"/>
    <p:sldId id="286" r:id="rId21"/>
    <p:sldId id="287" r:id="rId22"/>
    <p:sldId id="360" r:id="rId23"/>
    <p:sldId id="361" r:id="rId24"/>
    <p:sldId id="290" r:id="rId25"/>
    <p:sldId id="291" r:id="rId26"/>
    <p:sldId id="427" r:id="rId27"/>
    <p:sldId id="428" r:id="rId28"/>
    <p:sldId id="344" r:id="rId29"/>
    <p:sldId id="363" r:id="rId30"/>
    <p:sldId id="364" r:id="rId31"/>
    <p:sldId id="346" r:id="rId32"/>
    <p:sldId id="365" r:id="rId33"/>
    <p:sldId id="366" r:id="rId34"/>
    <p:sldId id="367" r:id="rId35"/>
    <p:sldId id="368" r:id="rId36"/>
    <p:sldId id="369" r:id="rId37"/>
    <p:sldId id="370" r:id="rId38"/>
    <p:sldId id="372" r:id="rId39"/>
    <p:sldId id="373" r:id="rId40"/>
    <p:sldId id="375" r:id="rId41"/>
    <p:sldId id="376" r:id="rId42"/>
    <p:sldId id="378" r:id="rId43"/>
    <p:sldId id="435" r:id="rId44"/>
    <p:sldId id="436" r:id="rId45"/>
    <p:sldId id="437" r:id="rId46"/>
    <p:sldId id="438" r:id="rId47"/>
    <p:sldId id="272" r:id="rId48"/>
    <p:sldId id="294" r:id="rId49"/>
    <p:sldId id="379" r:id="rId50"/>
    <p:sldId id="380" r:id="rId51"/>
    <p:sldId id="381" r:id="rId52"/>
    <p:sldId id="304" r:id="rId53"/>
    <p:sldId id="305" r:id="rId54"/>
    <p:sldId id="439" r:id="rId55"/>
    <p:sldId id="440" r:id="rId56"/>
    <p:sldId id="393" r:id="rId57"/>
    <p:sldId id="394" r:id="rId58"/>
    <p:sldId id="395" r:id="rId59"/>
    <p:sldId id="396" r:id="rId60"/>
    <p:sldId id="263" r:id="rId61"/>
    <p:sldId id="295" r:id="rId62"/>
    <p:sldId id="658" r:id="rId63"/>
    <p:sldId id="443" r:id="rId64"/>
    <p:sldId id="273" r:id="rId65"/>
    <p:sldId id="297" r:id="rId66"/>
    <p:sldId id="259" r:id="rId67"/>
    <p:sldId id="397" r:id="rId68"/>
    <p:sldId id="398" r:id="rId69"/>
    <p:sldId id="399" r:id="rId70"/>
    <p:sldId id="278" r:id="rId71"/>
    <p:sldId id="280" r:id="rId72"/>
    <p:sldId id="281" r:id="rId73"/>
    <p:sldId id="400" r:id="rId74"/>
    <p:sldId id="279" r:id="rId75"/>
    <p:sldId id="659" r:id="rId76"/>
    <p:sldId id="401" r:id="rId77"/>
    <p:sldId id="402" r:id="rId78"/>
    <p:sldId id="403" r:id="rId79"/>
    <p:sldId id="404" r:id="rId80"/>
    <p:sldId id="660" r:id="rId81"/>
    <p:sldId id="405" r:id="rId82"/>
    <p:sldId id="406" r:id="rId83"/>
    <p:sldId id="408" r:id="rId84"/>
    <p:sldId id="665" r:id="rId85"/>
    <p:sldId id="441" r:id="rId86"/>
    <p:sldId id="663" r:id="rId87"/>
    <p:sldId id="442" r:id="rId88"/>
    <p:sldId id="388" r:id="rId89"/>
    <p:sldId id="332" r:id="rId90"/>
    <p:sldId id="386" r:id="rId91"/>
    <p:sldId id="387" r:id="rId92"/>
    <p:sldId id="330" r:id="rId93"/>
    <p:sldId id="329" r:id="rId94"/>
    <p:sldId id="382" r:id="rId95"/>
    <p:sldId id="383" r:id="rId96"/>
    <p:sldId id="384" r:id="rId97"/>
    <p:sldId id="385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0"/>
    <p:restoredTop sz="88757"/>
  </p:normalViewPr>
  <p:slideViewPr>
    <p:cSldViewPr snapToGrid="0" snapToObjects="1">
      <p:cViewPr varScale="1">
        <p:scale>
          <a:sx n="112" d="100"/>
          <a:sy n="112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012E7C3-C971-49CE-8AF8-07F3D11659FD}"/>
    <pc:docChg chg="modSld">
      <pc:chgData name="" userId="" providerId="" clId="Web-{9012E7C3-C971-49CE-8AF8-07F3D11659FD}" dt="2018-04-05T13:10:12.006" v="6"/>
      <pc:docMkLst>
        <pc:docMk/>
      </pc:docMkLst>
      <pc:sldChg chg="modSp">
        <pc:chgData name="" userId="" providerId="" clId="Web-{9012E7C3-C971-49CE-8AF8-07F3D11659FD}" dt="2018-04-05T13:10:10.803" v="4"/>
        <pc:sldMkLst>
          <pc:docMk/>
          <pc:sldMk cId="293165934" sldId="256"/>
        </pc:sldMkLst>
        <pc:spChg chg="mod">
          <ac:chgData name="" userId="" providerId="" clId="Web-{9012E7C3-C971-49CE-8AF8-07F3D11659FD}" dt="2018-04-05T13:10:10.803" v="4"/>
          <ac:spMkLst>
            <pc:docMk/>
            <pc:sldMk cId="293165934" sldId="256"/>
            <ac:spMk id="2" creationId="{00000000-0000-0000-0000-000000000000}"/>
          </ac:spMkLst>
        </pc:spChg>
      </pc:sldChg>
    </pc:docChg>
  </pc:docChgLst>
  <pc:docChgLst>
    <pc:chgData clId="Web-{A7872DD1-535A-46A4-A1E1-4F842CFA2D59}"/>
    <pc:docChg chg="addSld delSld modSld">
      <pc:chgData name="" userId="" providerId="" clId="Web-{A7872DD1-535A-46A4-A1E1-4F842CFA2D59}" dt="2018-04-05T13:47:45.308" v="23"/>
      <pc:docMkLst>
        <pc:docMk/>
      </pc:docMkLst>
      <pc:sldChg chg="del">
        <pc:chgData name="" userId="" providerId="" clId="Web-{A7872DD1-535A-46A4-A1E1-4F842CFA2D59}" dt="2018-04-05T13:45:47.290" v="3"/>
        <pc:sldMkLst>
          <pc:docMk/>
          <pc:sldMk cId="1192562341" sldId="292"/>
        </pc:sldMkLst>
      </pc:sldChg>
      <pc:sldChg chg="del">
        <pc:chgData name="" userId="" providerId="" clId="Web-{A7872DD1-535A-46A4-A1E1-4F842CFA2D59}" dt="2018-04-05T13:45:47.290" v="2"/>
        <pc:sldMkLst>
          <pc:docMk/>
          <pc:sldMk cId="162700382" sldId="293"/>
        </pc:sldMkLst>
      </pc:sldChg>
      <pc:sldChg chg="modSp modNotes">
        <pc:chgData name="" userId="" providerId="" clId="Web-{A7872DD1-535A-46A4-A1E1-4F842CFA2D59}" dt="2018-04-05T13:47:45.308" v="23"/>
        <pc:sldMkLst>
          <pc:docMk/>
          <pc:sldMk cId="406693279" sldId="294"/>
        </pc:sldMkLst>
        <pc:spChg chg="mod">
          <ac:chgData name="" userId="" providerId="" clId="Web-{A7872DD1-535A-46A4-A1E1-4F842CFA2D59}" dt="2018-04-05T13:46:13.493" v="19"/>
          <ac:spMkLst>
            <pc:docMk/>
            <pc:sldMk cId="406693279" sldId="294"/>
            <ac:spMk id="3" creationId="{00000000-0000-0000-0000-000000000000}"/>
          </ac:spMkLst>
        </pc:spChg>
      </pc:sldChg>
      <pc:sldChg chg="add replId">
        <pc:chgData name="" userId="" providerId="" clId="Web-{A7872DD1-535A-46A4-A1E1-4F842CFA2D59}" dt="2018-04-05T13:45:32.414" v="0"/>
        <pc:sldMkLst>
          <pc:docMk/>
          <pc:sldMk cId="2058942660" sldId="329"/>
        </pc:sldMkLst>
      </pc:sldChg>
      <pc:sldChg chg="add replId">
        <pc:chgData name="" userId="" providerId="" clId="Web-{A7872DD1-535A-46A4-A1E1-4F842CFA2D59}" dt="2018-04-05T13:45:32.461" v="1"/>
        <pc:sldMkLst>
          <pc:docMk/>
          <pc:sldMk cId="499402551" sldId="330"/>
        </pc:sldMkLst>
      </pc:sldChg>
    </pc:docChg>
  </pc:docChgLst>
  <pc:docChgLst>
    <pc:chgData clId="Web-{663C1612-9E8E-4DD3-9B83-4C829EFAD6A5}"/>
    <pc:docChg chg="addSld delSld modSld sldOrd">
      <pc:chgData name="" userId="" providerId="" clId="Web-{663C1612-9E8E-4DD3-9B83-4C829EFAD6A5}" dt="2018-04-05T14:27:22.119" v="20"/>
      <pc:docMkLst>
        <pc:docMk/>
      </pc:docMkLst>
      <pc:sldChg chg="addSp modSp">
        <pc:chgData name="" userId="" providerId="" clId="Web-{663C1612-9E8E-4DD3-9B83-4C829EFAD6A5}" dt="2018-04-05T14:21:48.251" v="12"/>
        <pc:sldMkLst>
          <pc:docMk/>
          <pc:sldMk cId="1837428754" sldId="319"/>
        </pc:sldMkLst>
        <pc:spChg chg="add mod">
          <ac:chgData name="" userId="" providerId="" clId="Web-{663C1612-9E8E-4DD3-9B83-4C829EFAD6A5}" dt="2018-04-05T14:21:36.892" v="10"/>
          <ac:spMkLst>
            <pc:docMk/>
            <pc:sldMk cId="1837428754" sldId="319"/>
            <ac:spMk id="3" creationId="{B85630F2-A1FD-4AB3-ACAB-7A6BDE575C24}"/>
          </ac:spMkLst>
        </pc:spChg>
        <pc:spChg chg="add mod">
          <ac:chgData name="" userId="" providerId="" clId="Web-{663C1612-9E8E-4DD3-9B83-4C829EFAD6A5}" dt="2018-04-05T14:21:48.251" v="12"/>
          <ac:spMkLst>
            <pc:docMk/>
            <pc:sldMk cId="1837428754" sldId="319"/>
            <ac:spMk id="6" creationId="{D461A3F9-7B0C-4D4B-B0F9-939518B4A1AA}"/>
          </ac:spMkLst>
        </pc:spChg>
      </pc:sldChg>
      <pc:sldChg chg="add del">
        <pc:chgData name="" userId="" providerId="" clId="Web-{663C1612-9E8E-4DD3-9B83-4C829EFAD6A5}" dt="2018-04-05T14:25:32.366" v="16"/>
        <pc:sldMkLst>
          <pc:docMk/>
          <pc:sldMk cId="451539093" sldId="324"/>
        </pc:sldMkLst>
      </pc:sldChg>
      <pc:sldChg chg="addSp modSp">
        <pc:chgData name="" userId="" providerId="" clId="Web-{663C1612-9E8E-4DD3-9B83-4C829EFAD6A5}" dt="2018-04-05T14:08:42.825" v="6"/>
        <pc:sldMkLst>
          <pc:docMk/>
          <pc:sldMk cId="1957811200" sldId="325"/>
        </pc:sldMkLst>
        <pc:spChg chg="add mod">
          <ac:chgData name="" userId="" providerId="" clId="Web-{663C1612-9E8E-4DD3-9B83-4C829EFAD6A5}" dt="2018-04-05T14:08:42.825" v="6"/>
          <ac:spMkLst>
            <pc:docMk/>
            <pc:sldMk cId="1957811200" sldId="325"/>
            <ac:spMk id="3" creationId="{7ABD4996-3ED4-4004-9475-A57BE2CBED24}"/>
          </ac:spMkLst>
        </pc:spChg>
      </pc:sldChg>
      <pc:sldChg chg="add ord replId">
        <pc:chgData name="" userId="" providerId="" clId="Web-{663C1612-9E8E-4DD3-9B83-4C829EFAD6A5}" dt="2018-04-05T14:25:22.100" v="14"/>
        <pc:sldMkLst>
          <pc:docMk/>
          <pc:sldMk cId="3035286639" sldId="331"/>
        </pc:sldMkLst>
      </pc:sldChg>
      <pc:sldChg chg="add del">
        <pc:chgData name="" userId="" providerId="" clId="Web-{663C1612-9E8E-4DD3-9B83-4C829EFAD6A5}" dt="2018-04-05T14:27:02.337" v="18"/>
        <pc:sldMkLst>
          <pc:docMk/>
          <pc:sldMk cId="487962537" sldId="332"/>
        </pc:sldMkLst>
      </pc:sldChg>
      <pc:sldChg chg="add del">
        <pc:chgData name="" userId="" providerId="" clId="Web-{663C1612-9E8E-4DD3-9B83-4C829EFAD6A5}" dt="2018-04-05T14:27:22.119" v="20"/>
        <pc:sldMkLst>
          <pc:docMk/>
          <pc:sldMk cId="2962223774" sldId="33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sun\Dropbox\Pengfei-Saman\Papers\Semantic\Figure\data-su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overlay val="1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Connected devices in billions</c:v>
                </c:pt>
              </c:strCache>
            </c:strRef>
          </c:tx>
          <c:spPr>
            <a:solidFill>
              <a:srgbClr val="2875DD"/>
            </a:solidFill>
            <a:ln>
              <a:solidFill>
                <a:srgbClr val="2875DD"/>
              </a:solidFill>
            </a:ln>
          </c:spPr>
          <c:invertIfNegative val="0"/>
          <c:dLbls>
            <c:dLbl>
              <c:idx val="0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9678-004E-BBBF-2B918ABD75CE}"/>
                </c:ext>
              </c:extLst>
            </c:dLbl>
            <c:dLbl>
              <c:idx val="1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678-004E-BBBF-2B918ABD75CE}"/>
                </c:ext>
              </c:extLst>
            </c:dLbl>
            <c:dLbl>
              <c:idx val="2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678-004E-BBBF-2B918ABD75CE}"/>
                </c:ext>
              </c:extLst>
            </c:dLbl>
            <c:dLbl>
              <c:idx val="3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678-004E-BBBF-2B918ABD75CE}"/>
                </c:ext>
              </c:extLst>
            </c:dLbl>
            <c:dLbl>
              <c:idx val="4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9678-004E-BBBF-2B918ABD75CE}"/>
                </c:ext>
              </c:extLst>
            </c:dLbl>
            <c:dLbl>
              <c:idx val="5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678-004E-BBBF-2B918ABD75CE}"/>
                </c:ext>
              </c:extLst>
            </c:dLbl>
            <c:dLbl>
              <c:idx val="6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9678-004E-BBBF-2B918ABD75CE}"/>
                </c:ext>
              </c:extLst>
            </c:dLbl>
            <c:dLbl>
              <c:idx val="7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678-004E-BBBF-2B918ABD75CE}"/>
                </c:ext>
              </c:extLst>
            </c:dLbl>
            <c:dLbl>
              <c:idx val="8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9678-004E-BBBF-2B918ABD75CE}"/>
                </c:ext>
              </c:extLst>
            </c:dLbl>
            <c:dLbl>
              <c:idx val="9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9678-004E-BBBF-2B918ABD75CE}"/>
                </c:ext>
              </c:extLst>
            </c:dLbl>
            <c:dLbl>
              <c:idx val="10"/>
              <c:numFmt formatCode="#,##0.00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4F4F4F"/>
                      </a:solidFill>
                      <a:latin typeface="Arial" pitchFamily="34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9678-004E-BBBF-2B918ABD75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0" smtId="4294967295">
                    <a:solidFill>
                      <a:srgbClr val="4F4F4F"/>
                    </a:solidFill>
                    <a:latin typeface="Arial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Sheet1!$A$2:$A$12</c:f>
              <c:numCache>
                <c:formatCode>General</c:formatCode>
                <c:ptCount val="11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  <c:pt idx="7">
                  <c:v>2022</c:v>
                </c:pt>
                <c:pt idx="8">
                  <c:v>2023</c:v>
                </c:pt>
                <c:pt idx="9">
                  <c:v>2024</c:v>
                </c:pt>
                <c:pt idx="10">
                  <c:v>2025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15.41</c:v>
                </c:pt>
                <c:pt idx="1">
                  <c:v>17.68</c:v>
                </c:pt>
                <c:pt idx="2">
                  <c:v>20.350000000000001</c:v>
                </c:pt>
                <c:pt idx="3">
                  <c:v>23.14</c:v>
                </c:pt>
                <c:pt idx="4">
                  <c:v>26.66</c:v>
                </c:pt>
                <c:pt idx="5">
                  <c:v>30.73</c:v>
                </c:pt>
                <c:pt idx="6">
                  <c:v>35.82</c:v>
                </c:pt>
                <c:pt idx="7">
                  <c:v>42.62</c:v>
                </c:pt>
                <c:pt idx="8">
                  <c:v>51.11</c:v>
                </c:pt>
                <c:pt idx="9">
                  <c:v>62.12</c:v>
                </c:pt>
                <c:pt idx="10">
                  <c:v>75.44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678-004E-BBBF-2B918ABD7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10"/>
        <c:axId val="968346448"/>
        <c:axId val="652283280"/>
      </c:barChart>
      <c:catAx>
        <c:axId val="96834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25400">
            <a:solidFill>
              <a:srgbClr val="2F2F2F"/>
            </a:solidFill>
          </a:ln>
        </c:spPr>
        <c:txPr>
          <a:bodyPr/>
          <a:lstStyle/>
          <a:p>
            <a:pPr>
              <a:defRPr sz="800" b="0" smtId="4294967295">
                <a:solidFill>
                  <a:srgbClr val="4F4F4F"/>
                </a:solidFill>
                <a:latin typeface="Arial" pitchFamily="34" charset="0"/>
              </a:defRPr>
            </a:pPr>
            <a:endParaRPr lang="en-US"/>
          </a:p>
        </c:txPr>
        <c:crossAx val="652283280"/>
        <c:crosses val="autoZero"/>
        <c:auto val="0"/>
        <c:lblAlgn val="ctr"/>
        <c:lblOffset val="100"/>
        <c:noMultiLvlLbl val="0"/>
      </c:catAx>
      <c:valAx>
        <c:axId val="652283280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rgbClr val="4F4F4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800" b="0">
                    <a:solidFill>
                      <a:srgbClr val="4F4F4F"/>
                    </a:solidFill>
                    <a:latin typeface="Arial" pitchFamily="34" charset="0"/>
                  </a:rPr>
                  <a:t>Connected devices in billions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800" b="0" smtId="4294967295">
                <a:solidFill>
                  <a:srgbClr val="4F4F4F"/>
                </a:solidFill>
                <a:latin typeface="Arial" pitchFamily="34" charset="0"/>
              </a:defRPr>
            </a:pPr>
            <a:endParaRPr lang="en-US"/>
          </a:p>
        </c:txPr>
        <c:crossAx val="968346448"/>
        <c:crosses val="autoZero"/>
        <c:crossBetween val="between"/>
      </c:valAx>
    </c:plotArea>
    <c:plotVisOnly val="1"/>
    <c:dispBlanksAs val="zero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'kalman-filter-function-arm'!$B$1</c:f>
              <c:strCache>
                <c:ptCount val="1"/>
                <c:pt idx="0">
                  <c:v>Value_based Taint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'kalman-filter-function-arm'!$A$2:$A$29</c:f>
              <c:strCache>
                <c:ptCount val="28"/>
                <c:pt idx="0">
                  <c:v>sub_B7C8</c:v>
                </c:pt>
                <c:pt idx="1">
                  <c:v>sub_9E14</c:v>
                </c:pt>
                <c:pt idx="2">
                  <c:v>sub_A0C8</c:v>
                </c:pt>
                <c:pt idx="3">
                  <c:v>sub_A020</c:v>
                </c:pt>
                <c:pt idx="4">
                  <c:v>sub_9544</c:v>
                </c:pt>
                <c:pt idx="5">
                  <c:v>sub_9288</c:v>
                </c:pt>
                <c:pt idx="6">
                  <c:v>sub_9CA8</c:v>
                </c:pt>
                <c:pt idx="7">
                  <c:v>sub_9BF8</c:v>
                </c:pt>
                <c:pt idx="8">
                  <c:v>sub_8E10</c:v>
                </c:pt>
                <c:pt idx="9">
                  <c:v>sub_8D68</c:v>
                </c:pt>
                <c:pt idx="10">
                  <c:v>sub_8D68</c:v>
                </c:pt>
                <c:pt idx="11">
                  <c:v>sub_9CA8</c:v>
                </c:pt>
                <c:pt idx="12">
                  <c:v>sub_9BF8</c:v>
                </c:pt>
                <c:pt idx="13">
                  <c:v>sub_8E10</c:v>
                </c:pt>
                <c:pt idx="14">
                  <c:v>sub_8D68</c:v>
                </c:pt>
                <c:pt idx="15">
                  <c:v>sub_8D68</c:v>
                </c:pt>
                <c:pt idx="16">
                  <c:v>sub_8D68</c:v>
                </c:pt>
                <c:pt idx="17">
                  <c:v>sub_8D68</c:v>
                </c:pt>
                <c:pt idx="18">
                  <c:v>sub_10288</c:v>
                </c:pt>
                <c:pt idx="19">
                  <c:v>sub_1024C</c:v>
                </c:pt>
                <c:pt idx="20">
                  <c:v>sub_94F8</c:v>
                </c:pt>
                <c:pt idx="21">
                  <c:v>sub_8EC4</c:v>
                </c:pt>
                <c:pt idx="22">
                  <c:v>sub_FBDC</c:v>
                </c:pt>
                <c:pt idx="23">
                  <c:v>sub_FBFC</c:v>
                </c:pt>
                <c:pt idx="24">
                  <c:v>sub_EB08</c:v>
                </c:pt>
                <c:pt idx="25">
                  <c:v>sub_EB08</c:v>
                </c:pt>
                <c:pt idx="26">
                  <c:v>sub_950C</c:v>
                </c:pt>
                <c:pt idx="27">
                  <c:v>sub_9158</c:v>
                </c:pt>
              </c:strCache>
            </c:strRef>
          </c:cat>
          <c:val>
            <c:numRef>
              <c:f>'kalman-filter-function-arm'!$B$2:$B$29</c:f>
              <c:numCache>
                <c:formatCode>General</c:formatCode>
                <c:ptCount val="2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15</c:v>
                </c:pt>
                <c:pt idx="19">
                  <c:v>0</c:v>
                </c:pt>
                <c:pt idx="20">
                  <c:v>15</c:v>
                </c:pt>
                <c:pt idx="21">
                  <c:v>15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B6-42DA-A995-EE31C4578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3955392"/>
        <c:axId val="1094250912"/>
      </c:barChart>
      <c:catAx>
        <c:axId val="1093955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/>
                  <a:t>Functions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250912"/>
        <c:crosses val="autoZero"/>
        <c:auto val="1"/>
        <c:lblAlgn val="ctr"/>
        <c:lblOffset val="100"/>
        <c:noMultiLvlLbl val="0"/>
      </c:catAx>
      <c:valAx>
        <c:axId val="1094250912"/>
        <c:scaling>
          <c:logBase val="2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1" dirty="0"/>
                  <a:t>#Arithmetic</a:t>
                </a:r>
                <a:r>
                  <a:rPr lang="en-US" sz="2000" b="1" baseline="0" dirty="0"/>
                  <a:t> Operations</a:t>
                </a:r>
                <a:r>
                  <a:rPr lang="en-US" sz="2000" b="1" dirty="0"/>
                  <a:t>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3955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4517B2-74F1-EA43-AA18-0F92D0049E47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1591A-7FF0-484D-A92A-E877E690D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6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91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5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92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3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36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6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97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41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5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09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8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43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7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8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4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38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842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54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71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0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99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42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26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30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1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63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6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43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63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300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7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48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9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58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8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38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12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87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621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225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548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597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48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246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502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790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2A288-B583-4AF7-BCF6-83BE4CC630A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581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2A288-B583-4AF7-BCF6-83BE4CC630A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37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072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43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2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451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373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63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410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967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753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3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621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774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947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10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434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394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6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243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853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673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213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601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936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646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115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58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436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93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065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475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433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838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221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50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9712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185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4239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818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2A288-B583-4AF7-BCF6-83BE4CC630A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1591A-7FF0-484D-A92A-E877E690DF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0835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2A288-B583-4AF7-BCF6-83BE4CC630A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386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2A288-B583-4AF7-BCF6-83BE4CC630A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143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2A288-B583-4AF7-BCF6-83BE4CC630A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B688-0CEC-C64E-9264-30A4054E7B64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2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9E41-4CB8-8946-9745-689E282422FC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87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DF0A-6A38-5A4C-A9C3-55F1C0A9C10C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1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11C4C-EA2D-6C4D-B417-5CF434A791FC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6398-D30F-5C4F-829A-DC6CFBBBBBD6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5E2A-356D-004B-94DB-A3E6EA1853B6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2F6F-7DFA-C449-804F-AA8757AC42AD}" type="datetime1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5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062DB-16B7-E54F-B2AB-9DD203201C48}" type="datetime1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4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7DC3-7D66-6A44-9EEC-7F2C42B0DA83}" type="datetime1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5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D7A3-2CC8-004A-B041-D98FCE0725BE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0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DFBB7-8CBB-CE4A-9A73-A8CD23214CCE}" type="datetime1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85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5161D-45D1-9747-9B46-246F017A85B0}" type="datetime1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6CAC6-800C-EF4A-996B-A6F6D2A5F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0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8.tiff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8.tiff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ista.com/statistics/471264/iot-number-of-connected-devices-worldwide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tiff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iff"/><Relationship Id="rId5" Type="http://schemas.openxmlformats.org/officeDocument/2006/relationships/image" Target="../media/image56.tiff"/><Relationship Id="rId4" Type="http://schemas.openxmlformats.org/officeDocument/2006/relationships/image" Target="../media/image55.tif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67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tif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2.tiff"/><Relationship Id="rId7" Type="http://schemas.microsoft.com/office/2007/relationships/hdphoto" Target="../media/hdphoto1.wdp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tiff"/><Relationship Id="rId4" Type="http://schemas.openxmlformats.org/officeDocument/2006/relationships/image" Target="../media/image69.tiff"/><Relationship Id="rId9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Exploring Semantic Reverse Engineering for Software Binary Protection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Pengfei</a:t>
            </a:r>
            <a:r>
              <a:rPr lang="en-US" dirty="0"/>
              <a:t> Sun</a:t>
            </a:r>
          </a:p>
          <a:p>
            <a:r>
              <a:rPr lang="en-US" dirty="0"/>
              <a:t>Thesis advisor: Prof. </a:t>
            </a:r>
            <a:r>
              <a:rPr lang="en-US" dirty="0" err="1"/>
              <a:t>Saman</a:t>
            </a:r>
            <a:r>
              <a:rPr lang="en-US" dirty="0"/>
              <a:t> </a:t>
            </a:r>
            <a:r>
              <a:rPr lang="en-US" dirty="0" err="1"/>
              <a:t>Zonouz</a:t>
            </a:r>
            <a:endParaRPr lang="en-US" dirty="0"/>
          </a:p>
          <a:p>
            <a:r>
              <a:rPr lang="en-US" dirty="0"/>
              <a:t>Committee Members: Prof. Ivan </a:t>
            </a:r>
            <a:r>
              <a:rPr lang="en-US" dirty="0" err="1"/>
              <a:t>Marsic</a:t>
            </a:r>
            <a:r>
              <a:rPr lang="en-US" dirty="0"/>
              <a:t>, Prof. Sheng Wei</a:t>
            </a:r>
          </a:p>
          <a:p>
            <a:r>
              <a:rPr lang="en-US" dirty="0"/>
              <a:t>and Dr. Praveen K. Murthy*</a:t>
            </a:r>
          </a:p>
          <a:p>
            <a:r>
              <a:rPr lang="en-US" dirty="0"/>
              <a:t>* Fujitsu Labs of America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Reverse Engineering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2149"/>
            <a:ext cx="1714500" cy="16764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933435" y="3068295"/>
            <a:ext cx="2940891" cy="133478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Semantic Reverse Engineering</a:t>
            </a:r>
          </a:p>
        </p:txBody>
      </p:sp>
      <p:sp>
        <p:nvSpPr>
          <p:cNvPr id="7" name="Left Brace 6"/>
          <p:cNvSpPr/>
          <p:nvPr/>
        </p:nvSpPr>
        <p:spPr>
          <a:xfrm>
            <a:off x="6216465" y="1819202"/>
            <a:ext cx="881288" cy="3782291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39891" y="1995054"/>
            <a:ext cx="2760518" cy="14339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Data Structure: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Definition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Memory instances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39891" y="3893128"/>
            <a:ext cx="2760518" cy="99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400" dirty="0"/>
              <a:t>Algorithm: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Control algorithm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39891" y="2722418"/>
            <a:ext cx="2760518" cy="498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7599" y="4308766"/>
            <a:ext cx="2760518" cy="498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2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TO </a:t>
            </a:r>
            <a:r>
              <a:rPr lang="en-US" sz="3200" dirty="0"/>
              <a:t>recognize and recover </a:t>
            </a:r>
            <a:r>
              <a:rPr lang="en-US" sz="3200" b="1" dirty="0">
                <a:solidFill>
                  <a:schemeClr val="accent2"/>
                </a:solidFill>
              </a:rPr>
              <a:t>data structure instances </a:t>
            </a:r>
            <a:r>
              <a:rPr lang="en-US" sz="3200" dirty="0"/>
              <a:t>from a memory image </a:t>
            </a:r>
            <a:r>
              <a:rPr lang="en-US" sz="3200" b="1" dirty="0">
                <a:solidFill>
                  <a:schemeClr val="accent2"/>
                </a:solidFill>
              </a:rPr>
              <a:t>without execution traces</a:t>
            </a:r>
            <a:r>
              <a:rPr lang="en-US" sz="3200" dirty="0"/>
              <a:t>. 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HOW TO </a:t>
            </a:r>
            <a:r>
              <a:rPr lang="en-US" sz="3200" dirty="0"/>
              <a:t>locate the </a:t>
            </a:r>
            <a:r>
              <a:rPr lang="en-US" sz="3200" b="1" dirty="0">
                <a:solidFill>
                  <a:schemeClr val="accent2"/>
                </a:solidFill>
              </a:rPr>
              <a:t>critical control algorithm </a:t>
            </a:r>
            <a:r>
              <a:rPr lang="en-US" sz="3200" dirty="0"/>
              <a:t>implementation and extract the </a:t>
            </a:r>
            <a:r>
              <a:rPr lang="en-US" sz="3200" b="1" dirty="0">
                <a:solidFill>
                  <a:schemeClr val="accent2"/>
                </a:solidFill>
              </a:rPr>
              <a:t>semantic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meaning for the associated memory addresses/registers. 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HOW TO </a:t>
            </a:r>
            <a:r>
              <a:rPr lang="en-US" sz="3200" dirty="0"/>
              <a:t>leverage semantic reverse engineering for </a:t>
            </a:r>
            <a:r>
              <a:rPr lang="en-US" sz="3200" b="1" dirty="0">
                <a:solidFill>
                  <a:schemeClr val="accent2"/>
                </a:solidFill>
              </a:rPr>
              <a:t>vulnerability</a:t>
            </a:r>
            <a:r>
              <a:rPr lang="en-US" sz="3200" dirty="0"/>
              <a:t> detection.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</a:p>
          <a:p>
            <a:r>
              <a:rPr lang="en-US" dirty="0">
                <a:solidFill>
                  <a:srgbClr val="FF0000"/>
                </a:solidFill>
              </a:rPr>
              <a:t>Trace-free memory data structure forensics</a:t>
            </a:r>
          </a:p>
          <a:p>
            <a:r>
              <a:rPr lang="en-US" dirty="0"/>
              <a:t>Reversing semantics of embedded </a:t>
            </a:r>
            <a:r>
              <a:rPr lang="en-US" dirty="0" err="1"/>
              <a:t>IoT</a:t>
            </a:r>
            <a:r>
              <a:rPr lang="en-US" dirty="0"/>
              <a:t> software binaries</a:t>
            </a:r>
          </a:p>
          <a:p>
            <a:r>
              <a:rPr lang="en-US" dirty="0"/>
              <a:t>Case-study: data attacks against power system operations</a:t>
            </a:r>
          </a:p>
          <a:p>
            <a:r>
              <a:rPr lang="en-US" dirty="0"/>
              <a:t>Known vulnerability detection for Mobile/IoT firmware</a:t>
            </a:r>
          </a:p>
          <a:p>
            <a:r>
              <a:rPr lang="en-US" dirty="0"/>
              <a:t>Conclusion</a:t>
            </a:r>
          </a:p>
          <a:p>
            <a:endParaRPr lang="en-US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FF0000"/>
                </a:solidFill>
              </a:rPr>
              <a:t>Pengfei</a:t>
            </a:r>
            <a:r>
              <a:rPr lang="en-US" sz="1600" dirty="0">
                <a:solidFill>
                  <a:srgbClr val="FF0000"/>
                </a:solidFill>
              </a:rPr>
              <a:t> Sun, </a:t>
            </a:r>
            <a:r>
              <a:rPr lang="en-US" sz="1600" dirty="0" err="1">
                <a:solidFill>
                  <a:srgbClr val="FF0000"/>
                </a:solidFill>
              </a:rPr>
              <a:t>Rui</a:t>
            </a:r>
            <a:r>
              <a:rPr lang="en-US" sz="1600" dirty="0">
                <a:solidFill>
                  <a:srgbClr val="FF0000"/>
                </a:solidFill>
              </a:rPr>
              <a:t> Han, </a:t>
            </a:r>
            <a:r>
              <a:rPr lang="en-US" sz="1600" dirty="0" err="1">
                <a:solidFill>
                  <a:srgbClr val="FF0000"/>
                </a:solidFill>
              </a:rPr>
              <a:t>Mingbo</a:t>
            </a:r>
            <a:r>
              <a:rPr lang="en-US" sz="1600" dirty="0">
                <a:solidFill>
                  <a:srgbClr val="FF0000"/>
                </a:solidFill>
              </a:rPr>
              <a:t> Zhang, </a:t>
            </a:r>
            <a:r>
              <a:rPr lang="en-US" sz="1600" dirty="0" err="1">
                <a:solidFill>
                  <a:srgbClr val="FF0000"/>
                </a:solidFill>
              </a:rPr>
              <a:t>Saman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Zonouz</a:t>
            </a:r>
            <a:r>
              <a:rPr lang="en-US" sz="1600" dirty="0">
                <a:solidFill>
                  <a:srgbClr val="FF0000"/>
                </a:solidFill>
              </a:rPr>
              <a:t>, Trace-Free Memory Data Structure Forensics via Past Inference and Future Speculations. </a:t>
            </a:r>
            <a:r>
              <a:rPr lang="en-US" sz="1600" i="1" dirty="0">
                <a:solidFill>
                  <a:srgbClr val="FF0000"/>
                </a:solidFill>
              </a:rPr>
              <a:t>Annual Computer Security Applications Conference (ACSAC)</a:t>
            </a:r>
            <a:r>
              <a:rPr lang="en-US" sz="1600" dirty="0">
                <a:solidFill>
                  <a:srgbClr val="FF0000"/>
                </a:solidFill>
              </a:rPr>
              <a:t>, 2016.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3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937" y="1690688"/>
            <a:ext cx="462188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Rectangle 4"/>
          <p:cNvSpPr>
            <a:spLocks noChangeArrowheads="1"/>
          </p:cNvSpPr>
          <p:nvPr/>
        </p:nvSpPr>
        <p:spPr bwMode="auto">
          <a:xfrm>
            <a:off x="5634653" y="2868661"/>
            <a:ext cx="1066885" cy="1447653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0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/>
            <a:endParaRPr lang="en-US" altLang="x-none" sz="1200" dirty="0"/>
          </a:p>
          <a:p>
            <a:pPr eaLnBrk="1" hangingPunct="1"/>
            <a:endParaRPr lang="en-US" altLang="x-none" sz="1200" dirty="0"/>
          </a:p>
          <a:p>
            <a:pPr eaLnBrk="1" hangingPunct="1"/>
            <a:endParaRPr lang="en-US" altLang="x-none" sz="1200" dirty="0"/>
          </a:p>
          <a:p>
            <a:pPr eaLnBrk="1" hangingPunct="1"/>
            <a:endParaRPr lang="en-US" altLang="x-none" sz="1200" dirty="0"/>
          </a:p>
          <a:p>
            <a:pPr eaLnBrk="1" hangingPunct="1"/>
            <a:endParaRPr lang="en-US" altLang="x-none" sz="1200" dirty="0"/>
          </a:p>
          <a:p>
            <a:pPr eaLnBrk="1" hangingPunct="1"/>
            <a:endParaRPr lang="en-US" altLang="x-none" sz="1200" dirty="0"/>
          </a:p>
        </p:txBody>
      </p:sp>
      <p:sp>
        <p:nvSpPr>
          <p:cNvPr id="100" name="Rectangle 5"/>
          <p:cNvSpPr>
            <a:spLocks noChangeArrowheads="1"/>
          </p:cNvSpPr>
          <p:nvPr/>
        </p:nvSpPr>
        <p:spPr bwMode="auto">
          <a:xfrm>
            <a:off x="5634653" y="3173430"/>
            <a:ext cx="1066885" cy="304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/>
            <a:r>
              <a:rPr lang="en-US" altLang="zh-TW" sz="1200" dirty="0"/>
              <a:t>field type</a:t>
            </a:r>
          </a:p>
        </p:txBody>
      </p:sp>
      <p:sp>
        <p:nvSpPr>
          <p:cNvPr id="101" name="Text Box 18"/>
          <p:cNvSpPr txBox="1">
            <a:spLocks noChangeArrowheads="1"/>
          </p:cNvSpPr>
          <p:nvPr/>
        </p:nvSpPr>
        <p:spPr bwMode="auto">
          <a:xfrm>
            <a:off x="5588319" y="2559115"/>
            <a:ext cx="1288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/>
            <a:r>
              <a:rPr lang="en-US" altLang="zh-TW" sz="1200" dirty="0"/>
              <a:t>Data structure 1</a:t>
            </a:r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5634653" y="3754391"/>
            <a:ext cx="1066885" cy="3047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9pPr>
          </a:lstStyle>
          <a:p>
            <a:pPr algn="ctr" eaLnBrk="1" hangingPunct="1"/>
            <a:r>
              <a:rPr lang="en-US" altLang="zh-TW" sz="1200" dirty="0"/>
              <a:t>field type</a:t>
            </a:r>
          </a:p>
        </p:txBody>
      </p:sp>
      <p:sp>
        <p:nvSpPr>
          <p:cNvPr id="103" name="Rectangle 20"/>
          <p:cNvSpPr>
            <a:spLocks noChangeArrowheads="1"/>
          </p:cNvSpPr>
          <p:nvPr/>
        </p:nvSpPr>
        <p:spPr bwMode="auto">
          <a:xfrm>
            <a:off x="7201644" y="1487655"/>
            <a:ext cx="1500318" cy="13191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200">
              <a:latin typeface="Tahoma" pitchFamily="34" charset="0"/>
              <a:ea typeface="SimSun" pitchFamily="2" charset="-122"/>
              <a:cs typeface="Arial" charset="0"/>
            </a:endParaRPr>
          </a:p>
        </p:txBody>
      </p:sp>
      <p:sp>
        <p:nvSpPr>
          <p:cNvPr id="104" name="Text Box 21"/>
          <p:cNvSpPr txBox="1">
            <a:spLocks noChangeArrowheads="1"/>
          </p:cNvSpPr>
          <p:nvPr/>
        </p:nvSpPr>
        <p:spPr bwMode="auto">
          <a:xfrm>
            <a:off x="7267630" y="1501810"/>
            <a:ext cx="1340564" cy="1107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n-US" altLang="zh-TW" sz="1200" dirty="0">
                <a:latin typeface="Tahoma" pitchFamily="34" charset="0"/>
                <a:ea typeface="SimSun" pitchFamily="2" charset="-122"/>
                <a:cs typeface="Arial" charset="0"/>
              </a:rPr>
              <a:t>field type</a:t>
            </a:r>
          </a:p>
          <a:p>
            <a:pPr>
              <a:defRPr/>
            </a:pPr>
            <a:endParaRPr lang="en-US" altLang="zh-TW" sz="1200" dirty="0">
              <a:latin typeface="Tahoma" pitchFamily="34" charset="0"/>
              <a:ea typeface="SimSun" pitchFamily="2" charset="-122"/>
              <a:cs typeface="Arial" charset="0"/>
            </a:endParaRPr>
          </a:p>
          <a:p>
            <a:pPr>
              <a:defRPr/>
            </a:pPr>
            <a:endParaRPr lang="en-US" altLang="zh-TW" sz="1200" dirty="0">
              <a:latin typeface="Tahoma" pitchFamily="34" charset="0"/>
              <a:ea typeface="SimSun" pitchFamily="2" charset="-122"/>
              <a:cs typeface="Arial" charset="0"/>
            </a:endParaRPr>
          </a:p>
          <a:p>
            <a:pPr>
              <a:defRPr/>
            </a:pPr>
            <a:endParaRPr lang="en-US" altLang="zh-TW" sz="1200" dirty="0">
              <a:latin typeface="Tahoma" pitchFamily="34" charset="0"/>
              <a:ea typeface="SimSun" pitchFamily="2" charset="-122"/>
              <a:cs typeface="Arial" charset="0"/>
            </a:endParaRPr>
          </a:p>
          <a:p>
            <a:pPr>
              <a:defRPr/>
            </a:pPr>
            <a:endParaRPr lang="en-US" altLang="zh-TW" sz="1200" dirty="0">
              <a:latin typeface="Tahoma" pitchFamily="34" charset="0"/>
              <a:ea typeface="SimSun" pitchFamily="2" charset="-122"/>
              <a:cs typeface="Arial" charset="0"/>
            </a:endParaRPr>
          </a:p>
          <a:p>
            <a:pPr algn="ctr">
              <a:defRPr/>
            </a:pPr>
            <a:r>
              <a:rPr lang="en-US" altLang="zh-TW" sz="1200" dirty="0">
                <a:latin typeface="Tahoma" pitchFamily="34" charset="0"/>
                <a:ea typeface="SimSun" pitchFamily="2" charset="-122"/>
                <a:cs typeface="Arial" charset="0"/>
              </a:rPr>
              <a:t>field type</a:t>
            </a:r>
          </a:p>
        </p:txBody>
      </p:sp>
      <p:sp>
        <p:nvSpPr>
          <p:cNvPr id="105" name="Line 23"/>
          <p:cNvSpPr>
            <a:spLocks noChangeShapeType="1"/>
          </p:cNvSpPr>
          <p:nvPr/>
        </p:nvSpPr>
        <p:spPr bwMode="auto">
          <a:xfrm>
            <a:off x="7201644" y="1729909"/>
            <a:ext cx="1500318" cy="0"/>
          </a:xfrm>
          <a:prstGeom prst="line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200">
              <a:latin typeface="Tahoma" pitchFamily="34" charset="0"/>
              <a:ea typeface="SimSun" pitchFamily="2" charset="-122"/>
              <a:cs typeface="Arial" charset="0"/>
            </a:endParaRPr>
          </a:p>
        </p:txBody>
      </p:sp>
      <p:sp>
        <p:nvSpPr>
          <p:cNvPr id="106" name="Line 24"/>
          <p:cNvSpPr>
            <a:spLocks noChangeShapeType="1"/>
          </p:cNvSpPr>
          <p:nvPr/>
        </p:nvSpPr>
        <p:spPr bwMode="auto">
          <a:xfrm>
            <a:off x="7201644" y="1948499"/>
            <a:ext cx="1500318" cy="0"/>
          </a:xfrm>
          <a:prstGeom prst="line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200">
              <a:latin typeface="Tahoma" pitchFamily="34" charset="0"/>
              <a:ea typeface="SimSun" pitchFamily="2" charset="-122"/>
              <a:cs typeface="Arial" charset="0"/>
            </a:endParaRPr>
          </a:p>
        </p:txBody>
      </p:sp>
      <p:sp>
        <p:nvSpPr>
          <p:cNvPr id="107" name="Line 25"/>
          <p:cNvSpPr>
            <a:spLocks noChangeShapeType="1"/>
          </p:cNvSpPr>
          <p:nvPr/>
        </p:nvSpPr>
        <p:spPr bwMode="auto">
          <a:xfrm>
            <a:off x="7201644" y="2159202"/>
            <a:ext cx="1500318" cy="0"/>
          </a:xfrm>
          <a:prstGeom prst="line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200">
              <a:latin typeface="Tahoma" pitchFamily="34" charset="0"/>
              <a:ea typeface="SimSun" pitchFamily="2" charset="-122"/>
              <a:cs typeface="Arial" charset="0"/>
            </a:endParaRPr>
          </a:p>
        </p:txBody>
      </p:sp>
      <p:sp>
        <p:nvSpPr>
          <p:cNvPr id="108" name="Line 26"/>
          <p:cNvSpPr>
            <a:spLocks noChangeShapeType="1"/>
          </p:cNvSpPr>
          <p:nvPr/>
        </p:nvSpPr>
        <p:spPr bwMode="auto">
          <a:xfrm>
            <a:off x="7201644" y="2357010"/>
            <a:ext cx="1500318" cy="0"/>
          </a:xfrm>
          <a:prstGeom prst="line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200">
              <a:latin typeface="Tahoma" pitchFamily="34" charset="0"/>
              <a:ea typeface="SimSun" pitchFamily="2" charset="-122"/>
              <a:cs typeface="Arial" charset="0"/>
            </a:endParaRPr>
          </a:p>
        </p:txBody>
      </p:sp>
      <p:sp>
        <p:nvSpPr>
          <p:cNvPr id="109" name="Line 27"/>
          <p:cNvSpPr>
            <a:spLocks noChangeShapeType="1"/>
          </p:cNvSpPr>
          <p:nvPr/>
        </p:nvSpPr>
        <p:spPr bwMode="auto">
          <a:xfrm>
            <a:off x="7201644" y="2617164"/>
            <a:ext cx="1500318" cy="0"/>
          </a:xfrm>
          <a:prstGeom prst="line">
            <a:avLst/>
          </a:prstGeom>
          <a:solidFill>
            <a:schemeClr val="accent1">
              <a:lumMod val="9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200">
              <a:latin typeface="Tahoma" pitchFamily="34" charset="0"/>
              <a:ea typeface="SimSun" pitchFamily="2" charset="-122"/>
              <a:cs typeface="Arial" charset="0"/>
            </a:endParaRPr>
          </a:p>
        </p:txBody>
      </p:sp>
      <p:sp>
        <p:nvSpPr>
          <p:cNvPr id="110" name="Line 16"/>
          <p:cNvSpPr>
            <a:spLocks noChangeShapeType="1"/>
          </p:cNvSpPr>
          <p:nvPr/>
        </p:nvSpPr>
        <p:spPr bwMode="auto">
          <a:xfrm flipV="1">
            <a:off x="6701538" y="1630515"/>
            <a:ext cx="500106" cy="14286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" name="Line 16"/>
          <p:cNvSpPr>
            <a:spLocks noChangeShapeType="1"/>
          </p:cNvSpPr>
          <p:nvPr/>
        </p:nvSpPr>
        <p:spPr bwMode="auto">
          <a:xfrm>
            <a:off x="6701538" y="3916299"/>
            <a:ext cx="500106" cy="9285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" name="Text Box 18"/>
          <p:cNvSpPr txBox="1">
            <a:spLocks noChangeArrowheads="1"/>
          </p:cNvSpPr>
          <p:nvPr/>
        </p:nvSpPr>
        <p:spPr bwMode="auto">
          <a:xfrm>
            <a:off x="7257790" y="1194440"/>
            <a:ext cx="1288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charset="0"/>
                <a:ea typeface="SimSun" charset="-122"/>
              </a:defRPr>
            </a:lvl9pPr>
          </a:lstStyle>
          <a:p>
            <a:pPr eaLnBrk="1" hangingPunct="1"/>
            <a:r>
              <a:rPr lang="en-US" altLang="zh-TW" sz="1200" dirty="0"/>
              <a:t>Data structure 2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7201644" y="4383470"/>
            <a:ext cx="1500318" cy="1739160"/>
            <a:chOff x="7817344" y="4778634"/>
            <a:chExt cx="1314521" cy="1549667"/>
          </a:xfrm>
        </p:grpSpPr>
        <p:grpSp>
          <p:nvGrpSpPr>
            <p:cNvPr id="114" name="Group 99"/>
            <p:cNvGrpSpPr/>
            <p:nvPr/>
          </p:nvGrpSpPr>
          <p:grpSpPr bwMode="auto">
            <a:xfrm>
              <a:off x="7845878" y="5021383"/>
              <a:ext cx="1285987" cy="1306918"/>
              <a:chOff x="1928793" y="3336395"/>
              <a:chExt cx="1167731" cy="1307051"/>
            </a:xfrm>
            <a:solidFill>
              <a:srgbClr val="00B0F0"/>
            </a:solidFill>
          </p:grpSpPr>
          <p:sp>
            <p:nvSpPr>
              <p:cNvPr id="117" name="Rectangle 116"/>
              <p:cNvSpPr>
                <a:spLocks noChangeArrowheads="1"/>
              </p:cNvSpPr>
              <p:nvPr/>
            </p:nvSpPr>
            <p:spPr bwMode="auto">
              <a:xfrm>
                <a:off x="1928793" y="3336395"/>
                <a:ext cx="1167731" cy="1307051"/>
              </a:xfrm>
              <a:prstGeom prst="rect">
                <a:avLst/>
              </a:prstGeom>
              <a:solidFill>
                <a:srgbClr val="99FF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200">
                  <a:latin typeface="Tahoma" pitchFamily="34" charset="0"/>
                  <a:ea typeface="SimSun" pitchFamily="2" charset="-122"/>
                  <a:cs typeface="Arial" charset="0"/>
                </a:endParaRPr>
              </a:p>
            </p:txBody>
          </p:sp>
          <p:sp>
            <p:nvSpPr>
              <p:cNvPr id="118" name="Line 22"/>
              <p:cNvSpPr>
                <a:spLocks noChangeShapeType="1"/>
              </p:cNvSpPr>
              <p:nvPr/>
            </p:nvSpPr>
            <p:spPr bwMode="auto">
              <a:xfrm>
                <a:off x="1928793" y="3537480"/>
                <a:ext cx="1167731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200">
                  <a:latin typeface="Tahoma" pitchFamily="34" charset="0"/>
                  <a:ea typeface="SimSun" pitchFamily="2" charset="-122"/>
                  <a:cs typeface="Arial" charset="0"/>
                </a:endParaRPr>
              </a:p>
            </p:txBody>
          </p:sp>
          <p:sp>
            <p:nvSpPr>
              <p:cNvPr id="119" name="Line 23"/>
              <p:cNvSpPr>
                <a:spLocks noChangeShapeType="1"/>
              </p:cNvSpPr>
              <p:nvPr/>
            </p:nvSpPr>
            <p:spPr bwMode="auto">
              <a:xfrm>
                <a:off x="1928793" y="3688293"/>
                <a:ext cx="1167731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200">
                  <a:latin typeface="Tahoma" pitchFamily="34" charset="0"/>
                  <a:ea typeface="SimSun" pitchFamily="2" charset="-122"/>
                  <a:cs typeface="Arial" charset="0"/>
                </a:endParaRPr>
              </a:p>
            </p:txBody>
          </p:sp>
          <p:sp>
            <p:nvSpPr>
              <p:cNvPr id="120" name="Line 24"/>
              <p:cNvSpPr>
                <a:spLocks noChangeShapeType="1"/>
              </p:cNvSpPr>
              <p:nvPr/>
            </p:nvSpPr>
            <p:spPr bwMode="auto">
              <a:xfrm>
                <a:off x="1928793" y="3889378"/>
                <a:ext cx="1167731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200">
                  <a:latin typeface="Tahoma" pitchFamily="34" charset="0"/>
                  <a:ea typeface="SimSun" pitchFamily="2" charset="-122"/>
                  <a:cs typeface="Arial" charset="0"/>
                </a:endParaRPr>
              </a:p>
            </p:txBody>
          </p:sp>
          <p:sp>
            <p:nvSpPr>
              <p:cNvPr id="121" name="Line 25"/>
              <p:cNvSpPr>
                <a:spLocks noChangeShapeType="1"/>
              </p:cNvSpPr>
              <p:nvPr/>
            </p:nvSpPr>
            <p:spPr bwMode="auto">
              <a:xfrm>
                <a:off x="1928793" y="4040192"/>
                <a:ext cx="1167731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200">
                  <a:latin typeface="Tahoma" pitchFamily="34" charset="0"/>
                  <a:ea typeface="SimSun" pitchFamily="2" charset="-122"/>
                  <a:cs typeface="Arial" charset="0"/>
                </a:endParaRPr>
              </a:p>
            </p:txBody>
          </p:sp>
          <p:sp>
            <p:nvSpPr>
              <p:cNvPr id="122" name="Line 26"/>
              <p:cNvSpPr>
                <a:spLocks noChangeShapeType="1"/>
              </p:cNvSpPr>
              <p:nvPr/>
            </p:nvSpPr>
            <p:spPr bwMode="auto">
              <a:xfrm>
                <a:off x="1928793" y="4241276"/>
                <a:ext cx="1167731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200">
                  <a:latin typeface="Tahoma" pitchFamily="34" charset="0"/>
                  <a:ea typeface="SimSun" pitchFamily="2" charset="-122"/>
                  <a:cs typeface="Arial" charset="0"/>
                </a:endParaRPr>
              </a:p>
            </p:txBody>
          </p:sp>
          <p:sp>
            <p:nvSpPr>
              <p:cNvPr id="123" name="Line 27"/>
              <p:cNvSpPr>
                <a:spLocks noChangeShapeType="1"/>
              </p:cNvSpPr>
              <p:nvPr/>
            </p:nvSpPr>
            <p:spPr bwMode="auto">
              <a:xfrm>
                <a:off x="1928793" y="4442361"/>
                <a:ext cx="1167731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200">
                  <a:latin typeface="Tahoma" pitchFamily="34" charset="0"/>
                  <a:ea typeface="SimSun" pitchFamily="2" charset="-122"/>
                  <a:cs typeface="Arial" charset="0"/>
                </a:endParaRPr>
              </a:p>
            </p:txBody>
          </p:sp>
        </p:grpSp>
        <p:sp>
          <p:nvSpPr>
            <p:cNvPr id="115" name="Text Box 21"/>
            <p:cNvSpPr txBox="1">
              <a:spLocks noChangeArrowheads="1"/>
            </p:cNvSpPr>
            <p:nvPr/>
          </p:nvSpPr>
          <p:spPr bwMode="auto">
            <a:xfrm>
              <a:off x="7890815" y="5069117"/>
              <a:ext cx="1158895" cy="82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1pPr>
              <a:lvl2pPr marL="742950" indent="-285750"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2pPr>
              <a:lvl3pPr marL="1143000" indent="-228600"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3pPr>
              <a:lvl4pPr marL="1600200" indent="-228600"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4pPr>
              <a:lvl5pPr marL="2057400" indent="-228600"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9pPr>
            </a:lstStyle>
            <a:p>
              <a:pPr algn="ctr" eaLnBrk="1" hangingPunct="1"/>
              <a:r>
                <a:rPr lang="en-US" altLang="zh-TW" sz="1200" dirty="0"/>
                <a:t>field type</a:t>
              </a:r>
            </a:p>
            <a:p>
              <a:pPr algn="ctr" eaLnBrk="1" hangingPunct="1"/>
              <a:r>
                <a:rPr lang="en-US" altLang="zh-TW" sz="1200" dirty="0"/>
                <a:t>field type</a:t>
              </a:r>
            </a:p>
            <a:p>
              <a:pPr algn="ctr" eaLnBrk="1" hangingPunct="1"/>
              <a:r>
                <a:rPr lang="en-US" altLang="zh-TW" sz="1200" dirty="0"/>
                <a:t>field type</a:t>
              </a:r>
            </a:p>
            <a:p>
              <a:pPr algn="ctr" eaLnBrk="1" hangingPunct="1"/>
              <a:r>
                <a:rPr lang="en-US" altLang="zh-TW" sz="1200" dirty="0"/>
                <a:t>field type</a:t>
              </a:r>
            </a:p>
            <a:p>
              <a:pPr eaLnBrk="1" hangingPunct="1"/>
              <a:endParaRPr lang="en-US" altLang="zh-TW" sz="1200" dirty="0"/>
            </a:p>
          </p:txBody>
        </p:sp>
        <p:sp>
          <p:nvSpPr>
            <p:cNvPr id="116" name="Text Box 18"/>
            <p:cNvSpPr txBox="1">
              <a:spLocks noChangeArrowheads="1"/>
            </p:cNvSpPr>
            <p:nvPr/>
          </p:nvSpPr>
          <p:spPr bwMode="auto">
            <a:xfrm>
              <a:off x="7817344" y="4778634"/>
              <a:ext cx="12884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1pPr>
              <a:lvl2pPr marL="742950" indent="-285750"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2pPr>
              <a:lvl3pPr marL="1143000" indent="-228600"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3pPr>
              <a:lvl4pPr marL="1600200" indent="-228600"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4pPr>
              <a:lvl5pPr marL="2057400" indent="-228600" eaLnBrk="0" hangingPunct="0"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charset="0"/>
                  <a:ea typeface="SimSun" charset="-122"/>
                </a:defRPr>
              </a:lvl9pPr>
            </a:lstStyle>
            <a:p>
              <a:pPr eaLnBrk="1" hangingPunct="1"/>
              <a:r>
                <a:rPr lang="en-US" altLang="zh-TW" sz="1200" dirty="0"/>
                <a:t>Data structure 3</a:t>
              </a:r>
            </a:p>
          </p:txBody>
        </p:sp>
      </p:grpSp>
      <p:sp>
        <p:nvSpPr>
          <p:cNvPr id="3" name="Right Brace 2"/>
          <p:cNvSpPr/>
          <p:nvPr/>
        </p:nvSpPr>
        <p:spPr>
          <a:xfrm>
            <a:off x="8891078" y="1487655"/>
            <a:ext cx="831273" cy="4651194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9923116" y="1943414"/>
            <a:ext cx="1673140" cy="6737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Memory forensics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9950824" y="3446631"/>
            <a:ext cx="1673140" cy="6737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Vulnerability</a:t>
            </a:r>
          </a:p>
          <a:p>
            <a:pPr algn="ctr"/>
            <a:r>
              <a:rPr lang="en-US" dirty="0"/>
              <a:t>discovery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9950824" y="5067614"/>
            <a:ext cx="1673140" cy="6737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Malware</a:t>
            </a:r>
          </a:p>
          <a:p>
            <a:pPr algn="ctr"/>
            <a:r>
              <a:rPr lang="en-US" dirty="0"/>
              <a:t>analysis </a:t>
            </a:r>
          </a:p>
        </p:txBody>
      </p:sp>
      <p:sp>
        <p:nvSpPr>
          <p:cNvPr id="127" name="Right Arrow 126"/>
          <p:cNvSpPr/>
          <p:nvPr/>
        </p:nvSpPr>
        <p:spPr>
          <a:xfrm>
            <a:off x="5009776" y="3403348"/>
            <a:ext cx="567502" cy="40990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9" name="Slide Number Placeholder 1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75 0.00602 L -0.26198 0.0090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/>
      <p:bldP spid="3" grpId="0" animBg="1"/>
      <p:bldP spid="124" grpId="0" animBg="1"/>
      <p:bldP spid="125" grpId="0" animBg="1"/>
      <p:bldP spid="126" grpId="0" animBg="1"/>
      <p:bldP spid="1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2389912"/>
            <a:ext cx="2570018" cy="685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Laika</a:t>
            </a:r>
            <a:r>
              <a:rPr lang="en-US" sz="2000" dirty="0"/>
              <a:t> (OSDI’08)</a:t>
            </a:r>
          </a:p>
        </p:txBody>
      </p:sp>
      <p:sp>
        <p:nvSpPr>
          <p:cNvPr id="6" name="Rectangle 5"/>
          <p:cNvSpPr/>
          <p:nvPr/>
        </p:nvSpPr>
        <p:spPr>
          <a:xfrm>
            <a:off x="803562" y="3622969"/>
            <a:ext cx="2604656" cy="685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SigGraph</a:t>
            </a:r>
            <a:r>
              <a:rPr lang="en-US" sz="2000" dirty="0"/>
              <a:t> (NDSS’11)</a:t>
            </a:r>
          </a:p>
        </p:txBody>
      </p:sp>
      <p:sp>
        <p:nvSpPr>
          <p:cNvPr id="7" name="Rectangle 6"/>
          <p:cNvSpPr/>
          <p:nvPr/>
        </p:nvSpPr>
        <p:spPr>
          <a:xfrm>
            <a:off x="803562" y="4856026"/>
            <a:ext cx="2604656" cy="12122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Reward (NDSS’10)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TIE (NDSS’11)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Howard (NDSS’11)</a:t>
            </a:r>
          </a:p>
        </p:txBody>
      </p:sp>
      <p:sp>
        <p:nvSpPr>
          <p:cNvPr id="8" name="Right Brace 7"/>
          <p:cNvSpPr/>
          <p:nvPr/>
        </p:nvSpPr>
        <p:spPr>
          <a:xfrm>
            <a:off x="4052455" y="2389912"/>
            <a:ext cx="124690" cy="6858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4052455" y="3622969"/>
            <a:ext cx="124690" cy="6858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4052455" y="4856026"/>
            <a:ext cx="124690" cy="1212268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10543" y="2417620"/>
            <a:ext cx="2500748" cy="685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Aggregated structure pattern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0543" y="3622969"/>
            <a:ext cx="2313711" cy="685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Only kernel,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Source code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0542" y="5053453"/>
            <a:ext cx="2500749" cy="8174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Need execution trace,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High overhead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7876306" y="2306784"/>
            <a:ext cx="41563" cy="367838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478979" y="2424546"/>
            <a:ext cx="2500748" cy="685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2"/>
                </a:solidFill>
              </a:rPr>
              <a:t>Correct data structure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78979" y="3629895"/>
            <a:ext cx="2500748" cy="685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2"/>
                </a:solidFill>
              </a:rPr>
              <a:t>Stripped binary code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478978" y="5060379"/>
            <a:ext cx="2500749" cy="8174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No execution trace,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Low overhead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17470" y="1690687"/>
            <a:ext cx="1433948" cy="7446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Limitations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85902" y="1679861"/>
            <a:ext cx="1821879" cy="7446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2"/>
                </a:solidFill>
              </a:rPr>
              <a:t>My approach</a:t>
            </a:r>
          </a:p>
        </p:txBody>
      </p:sp>
    </p:spTree>
    <p:extLst>
      <p:ext uri="{BB962C8B-B14F-4D97-AF65-F5344CB8AC3E}">
        <p14:creationId xmlns:p14="http://schemas.microsoft.com/office/powerpoint/2010/main" val="14325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ReViver</a:t>
            </a:r>
            <a:endParaRPr lang="en-US" dirty="0"/>
          </a:p>
        </p:txBody>
      </p:sp>
      <p:sp>
        <p:nvSpPr>
          <p:cNvPr id="19" name="object 11"/>
          <p:cNvSpPr/>
          <p:nvPr/>
        </p:nvSpPr>
        <p:spPr>
          <a:xfrm rot="10800000">
            <a:off x="5190098" y="2019299"/>
            <a:ext cx="2064992" cy="2039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1678579" y="2708799"/>
            <a:ext cx="3393755" cy="10646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900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678579" y="2711626"/>
            <a:ext cx="359493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09406ca0 0000 0000 0021 0000 6004 0940 6d00 0940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09406cb0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0018 0000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09407570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acfc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b76f 0e7f af6f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09407580 0014 0000 0039 0000 0000 0000 0004 0000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739862" y="3021151"/>
            <a:ext cx="1292018" cy="734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393909" y="3175193"/>
            <a:ext cx="62102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733270" y="2888874"/>
            <a:ext cx="0" cy="13227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14934" y="3013520"/>
            <a:ext cx="0" cy="1616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22180" y="2053937"/>
            <a:ext cx="2613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service_library</a:t>
            </a:r>
            <a:r>
              <a:rPr lang="en-US" sz="1600" dirty="0"/>
              <a:t>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const</a:t>
            </a:r>
            <a:r>
              <a:rPr lang="en-US" sz="1600" dirty="0"/>
              <a:t> char *</a:t>
            </a:r>
          </a:p>
          <a:p>
            <a:r>
              <a:rPr lang="en-US" sz="1600" dirty="0"/>
              <a:t>    void *</a:t>
            </a:r>
          </a:p>
          <a:p>
            <a:r>
              <a:rPr lang="en-US" sz="1600" dirty="0"/>
              <a:t>    struct </a:t>
            </a:r>
            <a:r>
              <a:rPr lang="en-US" sz="1600" dirty="0" err="1"/>
              <a:t>service_library</a:t>
            </a:r>
            <a:r>
              <a:rPr lang="en-US" sz="1600" dirty="0"/>
              <a:t> *</a:t>
            </a:r>
          </a:p>
          <a:p>
            <a:r>
              <a:rPr lang="en-US" sz="1600" dirty="0"/>
              <a:t>}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358217" y="3441265"/>
            <a:ext cx="0" cy="1102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358217" y="3549791"/>
            <a:ext cx="1341687" cy="978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22589" y="3622042"/>
            <a:ext cx="0" cy="33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" name="object 12"/>
          <p:cNvSpPr/>
          <p:nvPr/>
        </p:nvSpPr>
        <p:spPr>
          <a:xfrm>
            <a:off x="5190097" y="2012972"/>
            <a:ext cx="2162532" cy="2368528"/>
          </a:xfrm>
          <a:custGeom>
            <a:avLst/>
            <a:gdLst/>
            <a:ahLst/>
            <a:cxnLst/>
            <a:rect l="l" t="t" r="r" b="b"/>
            <a:pathLst>
              <a:path w="2758440" h="486410">
                <a:moveTo>
                  <a:pt x="0" y="0"/>
                </a:moveTo>
                <a:lnTo>
                  <a:pt x="2758059" y="0"/>
                </a:lnTo>
                <a:lnTo>
                  <a:pt x="2758059" y="486235"/>
                </a:lnTo>
                <a:lnTo>
                  <a:pt x="0" y="4862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TextBox 30"/>
          <p:cNvSpPr txBox="1"/>
          <p:nvPr/>
        </p:nvSpPr>
        <p:spPr>
          <a:xfrm>
            <a:off x="7622179" y="3684155"/>
            <a:ext cx="26138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known_function</a:t>
            </a:r>
            <a:r>
              <a:rPr lang="en-US" sz="1600" dirty="0"/>
              <a:t>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const</a:t>
            </a:r>
            <a:r>
              <a:rPr lang="en-US" sz="1600" dirty="0"/>
              <a:t> char *</a:t>
            </a:r>
          </a:p>
          <a:p>
            <a:r>
              <a:rPr lang="en-US" sz="1600" dirty="0"/>
              <a:t>    void *</a:t>
            </a:r>
          </a:p>
          <a:p>
            <a:r>
              <a:rPr lang="en-US" sz="1600" dirty="0"/>
              <a:t>}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180116" y="3568887"/>
            <a:ext cx="4442063" cy="65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836540" y="2715657"/>
            <a:ext cx="2785640" cy="31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99904" y="3433068"/>
            <a:ext cx="0" cy="11023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object 2"/>
          <p:cNvSpPr txBox="1"/>
          <p:nvPr/>
        </p:nvSpPr>
        <p:spPr>
          <a:xfrm>
            <a:off x="2218988" y="4041416"/>
            <a:ext cx="229831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600" dirty="0">
                <a:cs typeface="Arial"/>
              </a:rPr>
              <a:t>Part of memory dump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6" grpId="0"/>
      <p:bldP spid="30" grpId="0" animBg="1"/>
      <p:bldP spid="31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ReViver</a:t>
            </a:r>
            <a:endParaRPr lang="en-US" dirty="0"/>
          </a:p>
        </p:txBody>
      </p:sp>
      <p:sp>
        <p:nvSpPr>
          <p:cNvPr id="4" name="object 11"/>
          <p:cNvSpPr/>
          <p:nvPr/>
        </p:nvSpPr>
        <p:spPr>
          <a:xfrm rot="10800000">
            <a:off x="4885299" y="2567940"/>
            <a:ext cx="2064992" cy="2039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Left Brace 4"/>
          <p:cNvSpPr/>
          <p:nvPr/>
        </p:nvSpPr>
        <p:spPr>
          <a:xfrm>
            <a:off x="3507379" y="2626348"/>
            <a:ext cx="427603" cy="1981200"/>
          </a:xfrm>
          <a:prstGeom prst="leftBrac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2"/>
          <p:cNvSpPr txBox="1"/>
          <p:nvPr/>
        </p:nvSpPr>
        <p:spPr>
          <a:xfrm>
            <a:off x="3911874" y="2831693"/>
            <a:ext cx="5843906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Clr>
                <a:schemeClr val="tx1"/>
              </a:buClr>
              <a:buFont typeface="Arial" charset="0"/>
              <a:buChar char="•"/>
              <a:tabLst>
                <a:tab pos="469253" algn="l"/>
                <a:tab pos="469889" algn="l"/>
              </a:tabLst>
            </a:pPr>
            <a:r>
              <a:rPr lang="en-US" sz="3200" dirty="0">
                <a:cs typeface="Calibri"/>
              </a:rPr>
              <a:t>Present: static memory analysis</a:t>
            </a:r>
          </a:p>
          <a:p>
            <a:pPr marL="469900" indent="-457200">
              <a:buClr>
                <a:schemeClr val="tx1"/>
              </a:buClr>
              <a:buFont typeface="Arial" charset="0"/>
              <a:buChar char="•"/>
              <a:tabLst>
                <a:tab pos="469253" algn="l"/>
                <a:tab pos="469889" algn="l"/>
              </a:tabLst>
            </a:pPr>
            <a:r>
              <a:rPr lang="en-US" sz="3200" dirty="0">
                <a:latin typeface="Calibri"/>
                <a:cs typeface="Calibri"/>
              </a:rPr>
              <a:t>Past: statistical information</a:t>
            </a:r>
          </a:p>
          <a:p>
            <a:pPr marL="469900" indent="-457200">
              <a:buClr>
                <a:schemeClr val="tx1"/>
              </a:buClr>
              <a:buFont typeface="Arial" charset="0"/>
              <a:buChar char="•"/>
              <a:tabLst>
                <a:tab pos="469253" algn="l"/>
                <a:tab pos="469889" algn="l"/>
              </a:tabLst>
            </a:pPr>
            <a:r>
              <a:rPr lang="en-US" sz="3200" dirty="0">
                <a:latin typeface="Calibri"/>
                <a:cs typeface="Calibri"/>
              </a:rPr>
              <a:t>Future: speculative forensics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9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22 -0.00509 L -0.36888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33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Present: Static Memory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71236" y="2731194"/>
            <a:ext cx="3393755" cy="10646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9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71236" y="2734021"/>
            <a:ext cx="359493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09406ca0 0000 0000 0021 0000 6004 0940 6d00 0940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09406cb0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0018 0000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09407570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acfc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b76f 0e7f af6f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09407580 0014 0000 0039 0000 0000 0000 0004 0000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15246" y="3644437"/>
            <a:ext cx="0" cy="33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Left Brace 6"/>
          <p:cNvSpPr/>
          <p:nvPr/>
        </p:nvSpPr>
        <p:spPr>
          <a:xfrm>
            <a:off x="5555223" y="2384701"/>
            <a:ext cx="427603" cy="1753671"/>
          </a:xfrm>
          <a:prstGeom prst="leftBrace">
            <a:avLst>
              <a:gd name="adj1" fmla="val 69949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2"/>
          <p:cNvSpPr txBox="1"/>
          <p:nvPr/>
        </p:nvSpPr>
        <p:spPr>
          <a:xfrm>
            <a:off x="5908767" y="2792041"/>
            <a:ext cx="4343400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889" indent="-457189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sz="3200" dirty="0">
                <a:latin typeface="Calibri"/>
                <a:cs typeface="Calibri"/>
              </a:rPr>
              <a:t>Memory initial layout</a:t>
            </a:r>
          </a:p>
          <a:p>
            <a:pPr marL="469889" indent="-457189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sz="3200" dirty="0">
                <a:latin typeface="Calibri"/>
                <a:cs typeface="Calibri"/>
              </a:rPr>
              <a:t>Suspension point</a:t>
            </a:r>
          </a:p>
        </p:txBody>
      </p:sp>
      <p:sp>
        <p:nvSpPr>
          <p:cNvPr id="9" name="Rectangle 8"/>
          <p:cNvSpPr/>
          <p:nvPr/>
        </p:nvSpPr>
        <p:spPr>
          <a:xfrm>
            <a:off x="6336370" y="2815494"/>
            <a:ext cx="3687197" cy="4864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900" dirty="0"/>
          </a:p>
        </p:txBody>
      </p:sp>
      <p:sp>
        <p:nvSpPr>
          <p:cNvPr id="10" name="object 2"/>
          <p:cNvSpPr txBox="1"/>
          <p:nvPr/>
        </p:nvSpPr>
        <p:spPr>
          <a:xfrm>
            <a:off x="5020956" y="4117980"/>
            <a:ext cx="229831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600" dirty="0">
                <a:cs typeface="Arial"/>
              </a:rPr>
              <a:t>Part of memory dump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3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27565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-0.27826 -0.000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19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-0.28698 0.002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4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Present: Static Memory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00349" y="2830726"/>
            <a:ext cx="3393755" cy="10646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9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00349" y="2833553"/>
            <a:ext cx="3594931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09406ca0 0000 0000 0021 0000 6004 0940 6d00 0940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09406cb0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0018 0000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09407570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acfc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b76f 0e7f af6f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09407580 0014 0000 0039 0000 0000 0000 0004 0000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44359" y="3743969"/>
            <a:ext cx="0" cy="33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object 2"/>
          <p:cNvSpPr txBox="1"/>
          <p:nvPr/>
        </p:nvSpPr>
        <p:spPr>
          <a:xfrm>
            <a:off x="5295280" y="1911898"/>
            <a:ext cx="4710869" cy="2400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889" indent="-457189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sz="2400" dirty="0">
                <a:latin typeface="Calibri"/>
                <a:cs typeface="Calibri"/>
              </a:rPr>
              <a:t>Trace-free reverse engineering</a:t>
            </a:r>
          </a:p>
          <a:p>
            <a:pPr marL="927089" lvl="1" indent="-457189"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69253" algn="l"/>
                <a:tab pos="469889" algn="l"/>
              </a:tabLst>
            </a:pPr>
            <a:r>
              <a:rPr lang="en-US" i="1" dirty="0">
                <a:latin typeface="Calibri"/>
                <a:cs typeface="Calibri"/>
              </a:rPr>
              <a:t>No need for execution tracing</a:t>
            </a:r>
          </a:p>
          <a:p>
            <a:pPr marL="927089" lvl="1" indent="-457189"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69253" algn="l"/>
                <a:tab pos="469889" algn="l"/>
              </a:tabLst>
            </a:pPr>
            <a:r>
              <a:rPr lang="en-US" i="1" dirty="0">
                <a:latin typeface="Calibri"/>
                <a:cs typeface="Calibri"/>
              </a:rPr>
              <a:t>Memory allocation function hooking (1.8% runtime overhead)</a:t>
            </a:r>
          </a:p>
          <a:p>
            <a:pPr marL="1384289" lvl="2" indent="-457189"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469253" algn="l"/>
                <a:tab pos="469889" algn="l"/>
              </a:tabLst>
            </a:pPr>
            <a:r>
              <a:rPr lang="en-US" sz="1400" b="1" dirty="0">
                <a:latin typeface="Calibri"/>
                <a:cs typeface="Calibri"/>
              </a:rPr>
              <a:t>Landmarks </a:t>
            </a:r>
            <a:r>
              <a:rPr lang="en-US" sz="1400" dirty="0">
                <a:latin typeface="Calibri"/>
                <a:cs typeface="Calibri"/>
              </a:rPr>
              <a:t>(</a:t>
            </a:r>
            <a:r>
              <a:rPr lang="en-US" sz="1400" dirty="0" err="1">
                <a:latin typeface="Calibri"/>
                <a:cs typeface="Calibri"/>
              </a:rPr>
              <a:t>efef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efef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fefe</a:t>
            </a:r>
            <a:r>
              <a:rPr lang="en-US" sz="1400" dirty="0">
                <a:latin typeface="Calibri"/>
                <a:cs typeface="Calibri"/>
              </a:rPr>
              <a:t> </a:t>
            </a:r>
            <a:r>
              <a:rPr lang="en-US" sz="1400" dirty="0" err="1">
                <a:latin typeface="Calibri"/>
                <a:cs typeface="Calibri"/>
              </a:rPr>
              <a:t>fefe</a:t>
            </a:r>
            <a:r>
              <a:rPr lang="en-US" sz="1400" dirty="0">
                <a:latin typeface="Calibri"/>
                <a:cs typeface="Calibri"/>
              </a:rPr>
              <a:t> )</a:t>
            </a:r>
          </a:p>
          <a:p>
            <a:pPr marL="927089" lvl="1" indent="-457189"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469253" algn="l"/>
                <a:tab pos="469889" algn="l"/>
              </a:tabLst>
            </a:pPr>
            <a:r>
              <a:rPr lang="en-US" i="1" dirty="0">
                <a:latin typeface="Calibri"/>
                <a:cs typeface="Calibri"/>
              </a:rPr>
              <a:t>Superset of possible types for each memory region</a:t>
            </a:r>
          </a:p>
          <a:p>
            <a:pPr marL="1384289" lvl="2" indent="-457189">
              <a:buClr>
                <a:schemeClr val="tx1"/>
              </a:buClr>
              <a:buFont typeface="Wingdings" panose="05000000000000000000" pitchFamily="2" charset="2"/>
              <a:buChar char="Ø"/>
              <a:tabLst>
                <a:tab pos="469253" algn="l"/>
                <a:tab pos="469889" algn="l"/>
              </a:tabLst>
            </a:pPr>
            <a:r>
              <a:rPr lang="en-US" sz="1400" b="1" dirty="0">
                <a:latin typeface="Calibri"/>
                <a:cs typeface="Calibri"/>
              </a:rPr>
              <a:t>String, pointer-to-pointers, data structure, </a:t>
            </a:r>
            <a:r>
              <a:rPr lang="en-US" sz="1400" b="1" dirty="0" err="1">
                <a:latin typeface="Calibri"/>
                <a:cs typeface="Calibri"/>
              </a:rPr>
              <a:t>str</a:t>
            </a:r>
            <a:r>
              <a:rPr lang="en-US" sz="1400" b="1" dirty="0">
                <a:latin typeface="Calibri"/>
                <a:cs typeface="Calibri"/>
              </a:rPr>
              <a:t>-zeros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69647" y="3130742"/>
            <a:ext cx="1361951" cy="19692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19749" y="3327670"/>
            <a:ext cx="457200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88183" y="4434193"/>
            <a:ext cx="7505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Landmarks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5398" y="4431043"/>
            <a:ext cx="8501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Size is 0x18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9096" y="2042471"/>
            <a:ext cx="1029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Pointer address: 0x09406ca8</a:t>
            </a:r>
          </a:p>
        </p:txBody>
      </p: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3750623" y="3327670"/>
            <a:ext cx="12823" cy="1106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762850" y="3363053"/>
            <a:ext cx="17624" cy="1067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784022" y="2442581"/>
            <a:ext cx="0" cy="6195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63986" y="4374540"/>
            <a:ext cx="19591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stru_0x9406ca8 {</a:t>
            </a:r>
          </a:p>
          <a:p>
            <a:r>
              <a:rPr lang="en-US" sz="1400" dirty="0"/>
              <a:t>    pointer-</a:t>
            </a:r>
            <a:r>
              <a:rPr lang="en-US" sz="1400" dirty="0" err="1"/>
              <a:t>str</a:t>
            </a:r>
            <a:endParaRPr lang="en-US" sz="1400" dirty="0"/>
          </a:p>
          <a:p>
            <a:r>
              <a:rPr lang="en-US" sz="1400" dirty="0"/>
              <a:t>    pointer-</a:t>
            </a:r>
            <a:r>
              <a:rPr lang="en-US" sz="1400" dirty="0" err="1"/>
              <a:t>stru</a:t>
            </a:r>
            <a:endParaRPr lang="en-US" sz="1400" dirty="0"/>
          </a:p>
          <a:p>
            <a:r>
              <a:rPr lang="en-US" sz="1400" dirty="0"/>
              <a:t>    zero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634549" y="3865817"/>
            <a:ext cx="1209551" cy="2286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bject 2"/>
          <p:cNvSpPr txBox="1"/>
          <p:nvPr/>
        </p:nvSpPr>
        <p:spPr>
          <a:xfrm>
            <a:off x="2373837" y="4111332"/>
            <a:ext cx="229831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600" dirty="0">
                <a:cs typeface="Arial"/>
              </a:rPr>
              <a:t>Part of memory dump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5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  <p:bldP spid="16" grpId="0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Past: Statistical Information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094904" y="1892472"/>
            <a:ext cx="794211" cy="5107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Entry</a:t>
            </a:r>
          </a:p>
        </p:txBody>
      </p:sp>
      <p:sp>
        <p:nvSpPr>
          <p:cNvPr id="5" name="Rectangle 4"/>
          <p:cNvSpPr/>
          <p:nvPr/>
        </p:nvSpPr>
        <p:spPr>
          <a:xfrm>
            <a:off x="2984042" y="5285218"/>
            <a:ext cx="1012723" cy="5107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Suspend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4456" y="3001616"/>
            <a:ext cx="794211" cy="51073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54309" y="3001608"/>
            <a:ext cx="794211" cy="51073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799" y="4129664"/>
            <a:ext cx="794211" cy="51073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5239" y="4154127"/>
            <a:ext cx="794211" cy="51073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93978" y="4118118"/>
            <a:ext cx="794211" cy="5107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89114" y="4153841"/>
            <a:ext cx="794211" cy="5107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94904" y="3001608"/>
            <a:ext cx="794211" cy="5107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181562" y="2410995"/>
            <a:ext cx="1310447" cy="59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1" idx="0"/>
          </p:cNvCxnSpPr>
          <p:nvPr/>
        </p:nvCxnSpPr>
        <p:spPr>
          <a:xfrm>
            <a:off x="3492009" y="2424745"/>
            <a:ext cx="0" cy="57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26" idx="0"/>
          </p:cNvCxnSpPr>
          <p:nvPr/>
        </p:nvCxnSpPr>
        <p:spPr>
          <a:xfrm>
            <a:off x="3540967" y="2424737"/>
            <a:ext cx="1310447" cy="576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5" idx="2"/>
            <a:endCxn id="27" idx="0"/>
          </p:cNvCxnSpPr>
          <p:nvPr/>
        </p:nvCxnSpPr>
        <p:spPr>
          <a:xfrm flipH="1">
            <a:off x="1082904" y="3512346"/>
            <a:ext cx="1098657" cy="617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1" idx="2"/>
            <a:endCxn id="29" idx="0"/>
          </p:cNvCxnSpPr>
          <p:nvPr/>
        </p:nvCxnSpPr>
        <p:spPr>
          <a:xfrm flipH="1">
            <a:off x="2591084" y="3512338"/>
            <a:ext cx="900925" cy="605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1" idx="2"/>
            <a:endCxn id="30" idx="0"/>
          </p:cNvCxnSpPr>
          <p:nvPr/>
        </p:nvCxnSpPr>
        <p:spPr>
          <a:xfrm>
            <a:off x="3492009" y="3512338"/>
            <a:ext cx="794211" cy="64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8" idx="0"/>
          </p:cNvCxnSpPr>
          <p:nvPr/>
        </p:nvCxnSpPr>
        <p:spPr>
          <a:xfrm>
            <a:off x="4802456" y="3512330"/>
            <a:ext cx="929889" cy="641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9" idx="2"/>
            <a:endCxn id="24" idx="0"/>
          </p:cNvCxnSpPr>
          <p:nvPr/>
        </p:nvCxnSpPr>
        <p:spPr>
          <a:xfrm>
            <a:off x="2591084" y="4628848"/>
            <a:ext cx="900925" cy="63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0" idx="2"/>
            <a:endCxn id="24" idx="0"/>
          </p:cNvCxnSpPr>
          <p:nvPr/>
        </p:nvCxnSpPr>
        <p:spPr>
          <a:xfrm flipH="1">
            <a:off x="3492009" y="4664571"/>
            <a:ext cx="794211" cy="59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82904" y="5262986"/>
            <a:ext cx="794211" cy="51073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70294" y="5255184"/>
            <a:ext cx="794211" cy="51073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94904" y="6056325"/>
            <a:ext cx="794211" cy="51073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492009" y="5765914"/>
            <a:ext cx="0" cy="29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82904" y="4640394"/>
            <a:ext cx="397105" cy="66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480010" y="5765914"/>
            <a:ext cx="2011999" cy="29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8" idx="2"/>
          </p:cNvCxnSpPr>
          <p:nvPr/>
        </p:nvCxnSpPr>
        <p:spPr>
          <a:xfrm flipH="1">
            <a:off x="5267400" y="4664857"/>
            <a:ext cx="464945" cy="59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492009" y="5765914"/>
            <a:ext cx="1775391" cy="29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984043" y="1690688"/>
            <a:ext cx="1015928" cy="90289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984043" y="5084836"/>
            <a:ext cx="1015928" cy="90289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bject 2"/>
          <p:cNvSpPr txBox="1"/>
          <p:nvPr/>
        </p:nvSpPr>
        <p:spPr>
          <a:xfrm>
            <a:off x="7070188" y="3244509"/>
            <a:ext cx="4706125" cy="2123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sz="2400" dirty="0">
                <a:latin typeface="Calibri"/>
                <a:cs typeface="Calibri"/>
              </a:rPr>
              <a:t>Collecting statistical information </a:t>
            </a:r>
          </a:p>
          <a:p>
            <a:pPr marL="812800" lvl="1" indent="-3429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i="1" dirty="0">
                <a:latin typeface="Calibri"/>
                <a:cs typeface="Calibri"/>
              </a:rPr>
              <a:t>Completed symbolic execution</a:t>
            </a:r>
          </a:p>
          <a:p>
            <a:pPr marL="812800" lvl="1" indent="-3429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i="1" dirty="0">
                <a:latin typeface="Calibri"/>
                <a:cs typeface="Calibri"/>
              </a:rPr>
              <a:t>Best-effort partial symbolic execution</a:t>
            </a:r>
          </a:p>
          <a:p>
            <a:pPr marL="1270000" lvl="2" indent="-3429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i="1" dirty="0">
                <a:latin typeface="Calibri"/>
                <a:cs typeface="Calibri"/>
              </a:rPr>
              <a:t>Relevant execution paths</a:t>
            </a:r>
          </a:p>
          <a:p>
            <a:pPr marL="1270000" lvl="2" indent="-3429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i="1" dirty="0">
                <a:latin typeface="Calibri"/>
                <a:cs typeface="Calibri"/>
              </a:rPr>
              <a:t>Partial and directed</a:t>
            </a:r>
          </a:p>
          <a:p>
            <a:pPr marL="1270000" lvl="2" indent="-3429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endParaRPr lang="en-US" i="1" dirty="0">
              <a:latin typeface="Calibri"/>
              <a:cs typeface="Calibri"/>
            </a:endParaRPr>
          </a:p>
          <a:p>
            <a:pPr marL="812800" lvl="1" indent="-3429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3" name="Multiplication Sign 13"/>
          <p:cNvSpPr/>
          <p:nvPr/>
        </p:nvSpPr>
        <p:spPr>
          <a:xfrm>
            <a:off x="9076309" y="3448449"/>
            <a:ext cx="693882" cy="607323"/>
          </a:xfrm>
          <a:prstGeom prst="mathMultiply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2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2" grpId="0" animBg="1"/>
      <p:bldP spid="23" grpId="0" animBg="1"/>
      <p:bldP spid="30" grpId="0" animBg="1"/>
      <p:bldP spid="31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dirty="0"/>
              <a:t>Trace-free memory data structure forensics</a:t>
            </a:r>
          </a:p>
          <a:p>
            <a:r>
              <a:rPr lang="en-US" dirty="0"/>
              <a:t>Reversing semantics of embedded </a:t>
            </a:r>
            <a:r>
              <a:rPr lang="en-US" dirty="0" err="1"/>
              <a:t>IoT</a:t>
            </a:r>
            <a:r>
              <a:rPr lang="en-US" dirty="0"/>
              <a:t> software binaries</a:t>
            </a:r>
          </a:p>
          <a:p>
            <a:r>
              <a:rPr lang="en-US" dirty="0"/>
              <a:t>Case-study: data attacks against power system operations</a:t>
            </a:r>
          </a:p>
          <a:p>
            <a:r>
              <a:rPr lang="en-US" dirty="0"/>
              <a:t>Known vulnerability detection for Mobile/IoT firmware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43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251"/>
            <a:ext cx="10515600" cy="1325563"/>
          </a:xfrm>
        </p:spPr>
        <p:txBody>
          <a:bodyPr/>
          <a:lstStyle/>
          <a:p>
            <a:r>
              <a:rPr lang="en-US" dirty="0"/>
              <a:t>Future: Speculative Forensics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60620" y="2716208"/>
            <a:ext cx="833054" cy="3362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Suspend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5189683" y="5279248"/>
            <a:ext cx="782748" cy="2868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Exit</a:t>
            </a:r>
          </a:p>
        </p:txBody>
      </p:sp>
      <p:sp>
        <p:nvSpPr>
          <p:cNvPr id="6" name="Rectangle 5"/>
          <p:cNvSpPr/>
          <p:nvPr/>
        </p:nvSpPr>
        <p:spPr>
          <a:xfrm>
            <a:off x="4047234" y="3720803"/>
            <a:ext cx="353290" cy="228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2804" y="3720803"/>
            <a:ext cx="353290" cy="228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79376" y="3720803"/>
            <a:ext cx="353290" cy="228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67748" y="3720803"/>
            <a:ext cx="353290" cy="228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81455" y="4574725"/>
            <a:ext cx="353290" cy="228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31625" y="4574725"/>
            <a:ext cx="353290" cy="228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>
            <a:stCxn id="25" idx="2"/>
          </p:cNvCxnSpPr>
          <p:nvPr/>
        </p:nvCxnSpPr>
        <p:spPr>
          <a:xfrm rot="5400000">
            <a:off x="4569360" y="2706978"/>
            <a:ext cx="668344" cy="1359306"/>
          </a:xfrm>
          <a:prstGeom prst="curvedConnector3">
            <a:avLst>
              <a:gd name="adj1" fmla="val 210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25" idx="2"/>
          </p:cNvCxnSpPr>
          <p:nvPr/>
        </p:nvCxnSpPr>
        <p:spPr>
          <a:xfrm rot="5400000">
            <a:off x="5022145" y="3159763"/>
            <a:ext cx="668344" cy="4537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25" idx="2"/>
          </p:cNvCxnSpPr>
          <p:nvPr/>
        </p:nvCxnSpPr>
        <p:spPr>
          <a:xfrm rot="16200000" flipH="1">
            <a:off x="5485431" y="3150213"/>
            <a:ext cx="668344" cy="4728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25" idx="2"/>
          </p:cNvCxnSpPr>
          <p:nvPr/>
        </p:nvCxnSpPr>
        <p:spPr>
          <a:xfrm rot="16200000" flipH="1">
            <a:off x="5929617" y="2706027"/>
            <a:ext cx="668344" cy="1361208"/>
          </a:xfrm>
          <a:prstGeom prst="curvedConnector3">
            <a:avLst>
              <a:gd name="adj1" fmla="val 163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5400000">
            <a:off x="4606199" y="4051475"/>
            <a:ext cx="625322" cy="4211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4153413" y="4019868"/>
            <a:ext cx="625322" cy="48439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6200000" flipH="1">
            <a:off x="5944399" y="4061024"/>
            <a:ext cx="625322" cy="4020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rot="5400000">
            <a:off x="6388586" y="4018918"/>
            <a:ext cx="625322" cy="4862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26" idx="0"/>
          </p:cNvCxnSpPr>
          <p:nvPr/>
        </p:nvCxnSpPr>
        <p:spPr>
          <a:xfrm rot="16200000" flipH="1">
            <a:off x="4891355" y="4620239"/>
            <a:ext cx="475923" cy="8420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endCxn id="26" idx="0"/>
          </p:cNvCxnSpPr>
          <p:nvPr/>
        </p:nvCxnSpPr>
        <p:spPr>
          <a:xfrm rot="5400000">
            <a:off x="5766271" y="4587418"/>
            <a:ext cx="475923" cy="90773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75512" y="5719633"/>
            <a:ext cx="353290" cy="2286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55073" y="5649267"/>
            <a:ext cx="5500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 sink</a:t>
            </a:r>
          </a:p>
          <a:p>
            <a:r>
              <a:rPr lang="en-US" dirty="0"/>
              <a:t>(e.g., library/ system calls and floating point instructions)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7488185" y="3052458"/>
            <a:ext cx="0" cy="17508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17675" y="3720803"/>
            <a:ext cx="236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taint analysis</a:t>
            </a:r>
          </a:p>
        </p:txBody>
      </p:sp>
      <p:sp>
        <p:nvSpPr>
          <p:cNvPr id="26" name="Oval 25"/>
          <p:cNvSpPr/>
          <p:nvPr/>
        </p:nvSpPr>
        <p:spPr>
          <a:xfrm>
            <a:off x="4440185" y="4445902"/>
            <a:ext cx="521631" cy="45633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190696" y="4460858"/>
            <a:ext cx="521631" cy="45633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20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75774" y="1842810"/>
            <a:ext cx="3393755" cy="572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900" dirty="0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875774" y="1845637"/>
            <a:ext cx="35949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09406ca0 0000 0000 0021 0000 6004 0940 6d00 0940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09406cb0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0018 0000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3822056" y="2756053"/>
            <a:ext cx="0" cy="335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62229" y="1988239"/>
            <a:ext cx="1986518" cy="18735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29" idx="2"/>
            <a:endCxn id="4" idx="0"/>
          </p:cNvCxnSpPr>
          <p:nvPr/>
        </p:nvCxnSpPr>
        <p:spPr>
          <a:xfrm>
            <a:off x="5572652" y="2415805"/>
            <a:ext cx="4495" cy="30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endCxn id="32" idx="3"/>
          </p:cNvCxnSpPr>
          <p:nvPr/>
        </p:nvCxnSpPr>
        <p:spPr>
          <a:xfrm rot="5400000" flipH="1" flipV="1">
            <a:off x="5619833" y="3174409"/>
            <a:ext cx="2721408" cy="536420"/>
          </a:xfrm>
          <a:prstGeom prst="curvedConnector4">
            <a:avLst>
              <a:gd name="adj1" fmla="val -13576"/>
              <a:gd name="adj2" fmla="val 677251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22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CoreUtils</a:t>
            </a:r>
            <a:r>
              <a:rPr lang="en-US" dirty="0"/>
              <a:t> Groups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52452" y="1824202"/>
            <a:ext cx="356227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09406ca0 0000 0000 0021 0000 6004 0940 6d00 0940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09406cb0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0018 0000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09407570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acfc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b76f 0e7f af6f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09407580 0014 0000 0039 0000 0000 0000 0004 0000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09407590 0018 0000 001b 0000 001e 0000 002e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094075a0 006d 0000 007c 0000 03e8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094075b0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0030 0000 0000 0000 ea49 0001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094075c0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094075d0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094075e0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094075f0 0000 0000 a980 b76e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0041 0000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09407600 0000 0000 0000 0000 7658 0940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09407610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0000 0000 7664 0940 0000 0000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09407620 0000 0000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09407630 0000 0000 0000 0000 0000 0000 0000 0000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09407640 0000 0000 0000 0000 0000 0000 0000 0000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09407650 0000 0000 9a20 b76e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09407660 0000 0000 0000 0000 0000 0000 0000 0000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09407670 0000 0000 0000 0000 0000 0000 0000 0000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09407680 0000 0000 0000 0000 0000 0000 0000 0000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09407690 0000 0000 0000 0000 0000 0000 0000 0000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094076a0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094076b0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094076c0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094076d0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094076e0 0000 0000 98a0 b76e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2623" y="2112920"/>
            <a:ext cx="1335366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13138" y="2401638"/>
            <a:ext cx="1335366" cy="1524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55738" y="2827529"/>
            <a:ext cx="692766" cy="14515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27001" y="2953960"/>
            <a:ext cx="692766" cy="14515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00469" y="5562409"/>
            <a:ext cx="1335366" cy="152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2452" y="1824202"/>
            <a:ext cx="3449917" cy="51731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2"/>
          <p:cNvSpPr txBox="1"/>
          <p:nvPr/>
        </p:nvSpPr>
        <p:spPr>
          <a:xfrm>
            <a:off x="5372584" y="1820698"/>
            <a:ext cx="502920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0"/>
              </a:spcBef>
              <a:buClr>
                <a:srgbClr val="F26522"/>
              </a:buClr>
            </a:pPr>
            <a:r>
              <a:rPr lang="en-US" sz="2800" dirty="0">
                <a:latin typeface="Calibri"/>
                <a:cs typeface="Calibri"/>
              </a:rPr>
              <a:t>This case study will show how </a:t>
            </a:r>
            <a:r>
              <a:rPr lang="en-US" sz="2800" dirty="0" err="1">
                <a:solidFill>
                  <a:schemeClr val="accent2"/>
                </a:solidFill>
                <a:latin typeface="Calibri"/>
                <a:cs typeface="Calibri"/>
              </a:rPr>
              <a:t>ReViver</a:t>
            </a:r>
            <a:r>
              <a:rPr lang="en-US" sz="2800" dirty="0">
                <a:latin typeface="Calibri"/>
                <a:cs typeface="Calibri"/>
              </a:rPr>
              <a:t> use the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hybrid solution </a:t>
            </a:r>
            <a:r>
              <a:rPr lang="en-US" sz="2800" dirty="0">
                <a:latin typeface="Calibri"/>
                <a:cs typeface="Calibri"/>
              </a:rPr>
              <a:t>to get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memory data structure layout</a:t>
            </a:r>
            <a:r>
              <a:rPr lang="en-US" sz="2800" dirty="0">
                <a:latin typeface="Calibri"/>
                <a:cs typeface="Calibri"/>
              </a:rPr>
              <a:t>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0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Arrow Connector 24"/>
          <p:cNvCxnSpPr>
            <a:stCxn id="6" idx="2"/>
            <a:endCxn id="14" idx="0"/>
          </p:cNvCxnSpPr>
          <p:nvPr/>
        </p:nvCxnSpPr>
        <p:spPr>
          <a:xfrm flipH="1">
            <a:off x="3399606" y="2679535"/>
            <a:ext cx="677259" cy="12025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CoreUtils</a:t>
            </a:r>
            <a:r>
              <a:rPr lang="en-US" dirty="0"/>
              <a:t> Groups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351906" y="2033205"/>
            <a:ext cx="35622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09406ca0 0000 0000 0021 0000 6004 0940 6d00 0940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09406cb0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0018 0000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3712077" y="2321923"/>
            <a:ext cx="1335366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1906" y="2033204"/>
            <a:ext cx="3449917" cy="64633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56678" y="2902650"/>
            <a:ext cx="2357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service_library</a:t>
            </a:r>
            <a:r>
              <a:rPr lang="en-US" sz="1600" dirty="0"/>
              <a:t>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const</a:t>
            </a:r>
            <a:r>
              <a:rPr lang="en-US" sz="1600" dirty="0"/>
              <a:t> char *</a:t>
            </a:r>
          </a:p>
          <a:p>
            <a:r>
              <a:rPr lang="en-US" sz="1600" dirty="0"/>
              <a:t>    void *</a:t>
            </a:r>
          </a:p>
          <a:p>
            <a:r>
              <a:rPr lang="en-US" sz="1600" dirty="0"/>
              <a:t>    struct </a:t>
            </a:r>
            <a:r>
              <a:rPr lang="en-US" sz="1600" dirty="0" err="1"/>
              <a:t>service_library</a:t>
            </a:r>
            <a:r>
              <a:rPr lang="en-US" sz="1600" dirty="0"/>
              <a:t> *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597" y="3882046"/>
            <a:ext cx="18460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stru_0x9406CA8 {</a:t>
            </a:r>
          </a:p>
          <a:p>
            <a:r>
              <a:rPr lang="en-US" sz="1600" dirty="0"/>
              <a:t>    pointer-</a:t>
            </a:r>
            <a:r>
              <a:rPr lang="en-US" sz="1600" dirty="0" err="1"/>
              <a:t>str</a:t>
            </a:r>
            <a:endParaRPr lang="en-US" sz="1600" dirty="0"/>
          </a:p>
          <a:p>
            <a:r>
              <a:rPr lang="en-US" sz="1600" dirty="0"/>
              <a:t>    pointer-</a:t>
            </a:r>
            <a:r>
              <a:rPr lang="en-US" sz="1600" dirty="0" err="1"/>
              <a:t>stru</a:t>
            </a:r>
            <a:endParaRPr lang="en-US" sz="1600" dirty="0"/>
          </a:p>
          <a:p>
            <a:r>
              <a:rPr lang="en-US" sz="1600" dirty="0"/>
              <a:t>    zero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322615" y="4244230"/>
            <a:ext cx="522081" cy="35523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agnetic Disk 15"/>
          <p:cNvSpPr/>
          <p:nvPr/>
        </p:nvSpPr>
        <p:spPr>
          <a:xfrm>
            <a:off x="4991051" y="4115525"/>
            <a:ext cx="1239927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6428506" y="4230374"/>
            <a:ext cx="522081" cy="35523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>
            <a:off x="7286515" y="2873604"/>
            <a:ext cx="270163" cy="30964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556677" y="4505594"/>
            <a:ext cx="2357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libname_list</a:t>
            </a:r>
            <a:r>
              <a:rPr lang="en-US" sz="1600" dirty="0"/>
              <a:t>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const</a:t>
            </a:r>
            <a:r>
              <a:rPr lang="en-US" sz="1600" dirty="0"/>
              <a:t> char *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struct</a:t>
            </a:r>
            <a:r>
              <a:rPr lang="en-US" sz="1600" dirty="0"/>
              <a:t> </a:t>
            </a:r>
            <a:r>
              <a:rPr lang="en-US" sz="1600" dirty="0" err="1"/>
              <a:t>libname_list</a:t>
            </a:r>
            <a:r>
              <a:rPr lang="en-US" sz="1600" dirty="0"/>
              <a:t> *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int</a:t>
            </a:r>
            <a:endParaRPr lang="en-US" sz="1600" dirty="0"/>
          </a:p>
          <a:p>
            <a:r>
              <a:rPr lang="en-US" sz="1600" dirty="0"/>
              <a:t>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13614" y="3626715"/>
            <a:ext cx="2095400" cy="317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13614" y="5259517"/>
            <a:ext cx="619891" cy="29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670558" y="4663770"/>
            <a:ext cx="619891" cy="296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4" y="2763041"/>
            <a:ext cx="5997451" cy="3791855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 rot="19490021">
            <a:off x="4173604" y="5501622"/>
            <a:ext cx="1871974" cy="32182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060553" y="2536311"/>
            <a:ext cx="2853933" cy="170791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3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CoreUtils</a:t>
            </a:r>
            <a:r>
              <a:rPr lang="en-US" dirty="0"/>
              <a:t> Groups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91640" y="1954828"/>
            <a:ext cx="356227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09406ca0 0000 0000 0021 0000 6004 0940 6d00 0940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09406cb0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0018 0000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09407570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acfc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b76f 0e7f af6f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09407580 0014 0000 0039 0000 0000 0000 0004 0000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09407590 0018 0000 001b 0000 001e 0000 002e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094075a0 006d 0000 007c 0000 03e8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094075b0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0030 0000 0000 0000 ea49 0001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094075c0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094075d0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094075e0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094075f0 0000 0000 a980 b76e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0041 0000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09407600 0000 0000 0000 0000 7658 0940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09407610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0000 0000 7664 0940 0000 0000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09407620 0000 0000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09407630 0000 0000 0000 0000 0000 0000 0000 0000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09407640 0000 0000 0000 0000 0000 0000 0000 0000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09407650 0000 0000 9a20 b76e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09407660 0000 0000 0000 0000 0000 0000 0000 0000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09407670 0000 0000 0000 0000 0000 0000 0000 0000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09407680 0000 0000 0000 0000 0000 0000 0000 0000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09407690 0000 0000 0000 0000 0000 0000 0000 0000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094076a0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094076b0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094076c0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094076d0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094076e0 0000 0000 98a0 b76e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51811" y="2243546"/>
            <a:ext cx="1335366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52326" y="2532264"/>
            <a:ext cx="1335366" cy="1524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94926" y="2958155"/>
            <a:ext cx="692766" cy="14515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366189" y="3084586"/>
            <a:ext cx="692766" cy="14515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39657" y="5693035"/>
            <a:ext cx="1335366" cy="152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91639" y="3229744"/>
            <a:ext cx="3562273" cy="27056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77840" y="2039537"/>
            <a:ext cx="1736758" cy="1423210"/>
          </a:xfrm>
          <a:prstGeom prst="rect">
            <a:avLst/>
          </a:prstGeom>
          <a:ln>
            <a:solidFill>
              <a:srgbClr val="00B050"/>
            </a:solidFill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exit:    malloc</a:t>
            </a:r>
          </a:p>
          <a:p>
            <a:r>
              <a:rPr lang="en-US" sz="1400" dirty="0">
                <a:solidFill>
                  <a:schemeClr val="tx1"/>
                </a:solidFill>
              </a:rPr>
              <a:t>ret:     0x094075c0</a:t>
            </a:r>
          </a:p>
          <a:p>
            <a:r>
              <a:rPr lang="en-US" sz="1400" dirty="0">
                <a:solidFill>
                  <a:schemeClr val="tx1"/>
                </a:solidFill>
              </a:rPr>
              <a:t>enter: fgetpos(0x094075c0, 0xbfdcbbb4)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29189" y="3479770"/>
            <a:ext cx="1449051" cy="1202176"/>
          </a:xfrm>
          <a:prstGeom prst="rect">
            <a:avLst/>
          </a:prstGeom>
          <a:ln>
            <a:solidFill>
              <a:srgbClr val="00B050"/>
            </a:solidFill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definition: </a:t>
            </a:r>
            <a:r>
              <a:rPr lang="en-US" sz="1400" dirty="0" err="1">
                <a:solidFill>
                  <a:schemeClr val="tx1"/>
                </a:solidFill>
              </a:rPr>
              <a:t>fgetpos</a:t>
            </a:r>
            <a:r>
              <a:rPr lang="en-US" sz="1400" dirty="0">
                <a:solidFill>
                  <a:schemeClr val="tx1"/>
                </a:solidFill>
              </a:rPr>
              <a:t>(_IO_FILE *, </a:t>
            </a:r>
            <a:r>
              <a:rPr lang="en-US" sz="1400" dirty="0" err="1">
                <a:solidFill>
                  <a:schemeClr val="tx1"/>
                </a:solidFill>
              </a:rPr>
              <a:t>fpost_t</a:t>
            </a:r>
            <a:r>
              <a:rPr lang="en-US" sz="1400" dirty="0">
                <a:solidFill>
                  <a:schemeClr val="tx1"/>
                </a:solidFill>
              </a:rPr>
              <a:t> *)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78240" y="4681946"/>
            <a:ext cx="1449051" cy="1202176"/>
          </a:xfrm>
          <a:prstGeom prst="rect">
            <a:avLst/>
          </a:prstGeom>
          <a:ln>
            <a:solidFill>
              <a:srgbClr val="00B050"/>
            </a:solidFill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_IO_FILE</a:t>
            </a:r>
          </a:p>
        </p:txBody>
      </p:sp>
      <p:sp>
        <p:nvSpPr>
          <p:cNvPr id="14" name="object 12"/>
          <p:cNvSpPr/>
          <p:nvPr/>
        </p:nvSpPr>
        <p:spPr>
          <a:xfrm>
            <a:off x="5349240" y="2039537"/>
            <a:ext cx="5113020" cy="3873351"/>
          </a:xfrm>
          <a:custGeom>
            <a:avLst/>
            <a:gdLst/>
            <a:ahLst/>
            <a:cxnLst/>
            <a:rect l="l" t="t" r="r" b="b"/>
            <a:pathLst>
              <a:path w="2758440" h="486410">
                <a:moveTo>
                  <a:pt x="0" y="0"/>
                </a:moveTo>
                <a:lnTo>
                  <a:pt x="2758059" y="0"/>
                </a:lnTo>
                <a:lnTo>
                  <a:pt x="2758059" y="486235"/>
                </a:lnTo>
                <a:lnTo>
                  <a:pt x="0" y="4862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09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41" y="2072350"/>
            <a:ext cx="6172200" cy="390233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 rot="19620222">
            <a:off x="10309094" y="4733262"/>
            <a:ext cx="938478" cy="58486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7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CoreUtils</a:t>
            </a:r>
            <a:r>
              <a:rPr lang="en-US" dirty="0"/>
              <a:t> Groups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34887" y="2072392"/>
            <a:ext cx="356227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2424EE"/>
                </a:solidFill>
                <a:latin typeface="Tahoma" panose="020B060403050404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09406ca0 0000 0000 0021 0000 6004 0940 6d00 0940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09406cb0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0018 0000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...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09407570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acfc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b76f 0e7f af6f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09407580 0014 0000 0039 0000 0000 0000 0004 0000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09407590 0018 0000 001b 0000 001e 0000 002e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094075a0 006d 0000 007c 0000 03e8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094075b0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0030 0000 0000 0000 ea49 0001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094075c0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094075d0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094075e0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094075f0 0000 0000 a980 b76e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0041 0000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09407600 0000 0000 0000 0000 7658 0940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09407610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0000 0000 7664 0940 0000 0000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09407620 0000 0000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09407630 0000 0000 0000 0000 0000 0000 0000 0000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09407640 0000 0000 0000 0000 0000 0000 0000 0000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09407650 0000 0000 9a20 b76e 0000 0000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ffff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09407660 0000 0000 0000 0000 0000 0000 0000 0000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09407670 0000 0000 0000 0000 0000 0000 0000 0000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09407680 0000 0000 0000 0000 0000 0000 0000 0000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09407690 0000 0000 0000 0000 0000 0000 0000 0000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094076a0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094076b0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094076c0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094076d0 0000 0000 0000 0000 0000 0000 0000 0000</a:t>
            </a:r>
          </a:p>
          <a:p>
            <a:pPr eaLnBrk="1" hangingPunct="1"/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094076e0 0000 0000 98a0 b76e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efef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r>
              <a:rPr lang="en-US" sz="900" dirty="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Courier" pitchFamily="49" charset="0"/>
              </a:rPr>
              <a:t>fefe</a:t>
            </a:r>
            <a:endParaRPr lang="en-US" sz="900" dirty="0">
              <a:solidFill>
                <a:schemeClr val="tx1"/>
              </a:solidFill>
              <a:latin typeface="Courier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058" y="2361110"/>
            <a:ext cx="1335366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5573" y="2649828"/>
            <a:ext cx="1335366" cy="1524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38173" y="3075719"/>
            <a:ext cx="692766" cy="14515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9436" y="3202150"/>
            <a:ext cx="692766" cy="14515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82904" y="5810599"/>
            <a:ext cx="1335366" cy="152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34886" y="3344782"/>
            <a:ext cx="3562273" cy="27081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734091" y="3344782"/>
          <a:ext cx="4076434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38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8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0x94075C0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_IO_FILE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locked_FILE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0x160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5464465" y="3665768"/>
            <a:ext cx="4419600" cy="54240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97287" y="4411582"/>
            <a:ext cx="4419600" cy="54240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4" name="Shape 266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9219"/>
            <a:ext cx="12192000" cy="27382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838200" y="2584856"/>
            <a:ext cx="10515600" cy="594762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object 2"/>
          <p:cNvSpPr txBox="1"/>
          <p:nvPr/>
        </p:nvSpPr>
        <p:spPr>
          <a:xfrm>
            <a:off x="883203" y="4792277"/>
            <a:ext cx="9071288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chemeClr val="tx1"/>
              </a:buClr>
              <a:buFont typeface="Arial" charset="0"/>
              <a:buChar char="•"/>
              <a:tabLst>
                <a:tab pos="469253" algn="l"/>
                <a:tab pos="469889" algn="l"/>
              </a:tabLst>
            </a:pPr>
            <a:r>
              <a:rPr lang="en-US" sz="2400" dirty="0">
                <a:solidFill>
                  <a:schemeClr val="accent2"/>
                </a:solidFill>
                <a:cs typeface="Calibri"/>
              </a:rPr>
              <a:t>Accuracy</a:t>
            </a:r>
            <a:r>
              <a:rPr lang="en-US" sz="2400" dirty="0">
                <a:cs typeface="Calibri"/>
              </a:rPr>
              <a:t>: how many </a:t>
            </a:r>
            <a:r>
              <a:rPr lang="en-US" sz="2400" dirty="0">
                <a:solidFill>
                  <a:schemeClr val="accent2"/>
                </a:solidFill>
                <a:cs typeface="Calibri"/>
              </a:rPr>
              <a:t>data structure instances </a:t>
            </a:r>
            <a:r>
              <a:rPr lang="en-US" sz="2400" dirty="0">
                <a:cs typeface="Calibri"/>
              </a:rPr>
              <a:t>have been recognized and recovered from memory image?</a:t>
            </a:r>
          </a:p>
          <a:p>
            <a:pPr marL="355600" indent="-342900">
              <a:buClr>
                <a:schemeClr val="tx1"/>
              </a:buClr>
              <a:buFont typeface="Arial" charset="0"/>
              <a:buChar char="•"/>
              <a:tabLst>
                <a:tab pos="469253" algn="l"/>
                <a:tab pos="469889" algn="l"/>
              </a:tabLst>
            </a:pPr>
            <a:r>
              <a:rPr lang="en-US" sz="2400" dirty="0" err="1">
                <a:cs typeface="Calibri"/>
              </a:rPr>
              <a:t>ReViver’s</a:t>
            </a:r>
            <a:r>
              <a:rPr lang="en-US" sz="2400" dirty="0">
                <a:cs typeface="Calibri"/>
              </a:rPr>
              <a:t> overall accuracy is </a:t>
            </a:r>
            <a:r>
              <a:rPr lang="en-US" sz="2400" b="1" dirty="0">
                <a:solidFill>
                  <a:srgbClr val="F26522"/>
                </a:solidFill>
                <a:cs typeface="Arial"/>
              </a:rPr>
              <a:t>98.1%</a:t>
            </a:r>
          </a:p>
        </p:txBody>
      </p:sp>
    </p:spTree>
    <p:extLst>
      <p:ext uri="{BB962C8B-B14F-4D97-AF65-F5344CB8AC3E}">
        <p14:creationId xmlns:p14="http://schemas.microsoft.com/office/powerpoint/2010/main" val="291516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TO </a:t>
            </a:r>
            <a:r>
              <a:rPr lang="en-US" sz="3200" dirty="0"/>
              <a:t>recognize and recover </a:t>
            </a:r>
            <a:r>
              <a:rPr lang="en-US" sz="3200" b="1" dirty="0">
                <a:solidFill>
                  <a:schemeClr val="accent2"/>
                </a:solidFill>
              </a:rPr>
              <a:t>data structure instances </a:t>
            </a:r>
            <a:r>
              <a:rPr lang="en-US" sz="3200" dirty="0"/>
              <a:t>from a memory image </a:t>
            </a:r>
            <a:r>
              <a:rPr lang="en-US" sz="3200" b="1" dirty="0">
                <a:solidFill>
                  <a:schemeClr val="accent2"/>
                </a:solidFill>
              </a:rPr>
              <a:t>without execution traces</a:t>
            </a:r>
            <a:r>
              <a:rPr lang="en-US" sz="3200" dirty="0"/>
              <a:t>. 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HOW TO </a:t>
            </a:r>
            <a:r>
              <a:rPr lang="en-US" sz="3200" dirty="0"/>
              <a:t>locate the </a:t>
            </a:r>
            <a:r>
              <a:rPr lang="en-US" sz="3200" b="1" dirty="0">
                <a:solidFill>
                  <a:schemeClr val="accent2"/>
                </a:solidFill>
              </a:rPr>
              <a:t>critical control algorithm </a:t>
            </a:r>
            <a:r>
              <a:rPr lang="en-US" sz="3200" dirty="0"/>
              <a:t>implementation and extract the </a:t>
            </a:r>
            <a:r>
              <a:rPr lang="en-US" sz="3200" b="1" dirty="0">
                <a:solidFill>
                  <a:schemeClr val="accent2"/>
                </a:solidFill>
              </a:rPr>
              <a:t>semantic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meaning for the associated memory addresses/registers. 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HOW TO </a:t>
            </a:r>
            <a:r>
              <a:rPr lang="en-US" sz="3200" dirty="0"/>
              <a:t>leverage semantic reverse engineering for </a:t>
            </a:r>
            <a:r>
              <a:rPr lang="en-US" sz="3200" b="1" dirty="0">
                <a:solidFill>
                  <a:schemeClr val="accent2"/>
                </a:solidFill>
              </a:rPr>
              <a:t>vulnerability</a:t>
            </a:r>
            <a:r>
              <a:rPr lang="en-US" sz="3200" dirty="0"/>
              <a:t> detection.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8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</a:p>
          <a:p>
            <a:r>
              <a:rPr lang="en-US" dirty="0"/>
              <a:t>Trace-free memory data structure forensics</a:t>
            </a:r>
          </a:p>
          <a:p>
            <a:r>
              <a:rPr lang="en-US" dirty="0">
                <a:solidFill>
                  <a:srgbClr val="FF0000"/>
                </a:solidFill>
              </a:rPr>
              <a:t>Reversing semantics of embedded </a:t>
            </a:r>
            <a:r>
              <a:rPr lang="en-US" dirty="0" err="1">
                <a:solidFill>
                  <a:srgbClr val="FF0000"/>
                </a:solidFill>
              </a:rPr>
              <a:t>IoT</a:t>
            </a:r>
            <a:r>
              <a:rPr lang="en-US" dirty="0">
                <a:solidFill>
                  <a:srgbClr val="FF0000"/>
                </a:solidFill>
              </a:rPr>
              <a:t> software binaries</a:t>
            </a:r>
          </a:p>
          <a:p>
            <a:r>
              <a:rPr lang="en-US" dirty="0"/>
              <a:t>Case-study: data attacks against power system operations</a:t>
            </a:r>
          </a:p>
          <a:p>
            <a:r>
              <a:rPr lang="en-US" dirty="0"/>
              <a:t>Known vulnerability detection for Mobile/IoT firmware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 err="1">
                <a:solidFill>
                  <a:srgbClr val="FF0000"/>
                </a:solidFill>
              </a:rPr>
              <a:t>Pengfei</a:t>
            </a:r>
            <a:r>
              <a:rPr lang="en-US" sz="1600" dirty="0">
                <a:solidFill>
                  <a:srgbClr val="FF0000"/>
                </a:solidFill>
              </a:rPr>
              <a:t> Sun, Luis Garcia and </a:t>
            </a:r>
            <a:r>
              <a:rPr lang="en-US" sz="1600" dirty="0" err="1">
                <a:solidFill>
                  <a:srgbClr val="FF0000"/>
                </a:solidFill>
              </a:rPr>
              <a:t>Saman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Zonouz</a:t>
            </a:r>
            <a:r>
              <a:rPr lang="en-US" sz="1600" dirty="0">
                <a:solidFill>
                  <a:srgbClr val="FF0000"/>
                </a:solidFill>
              </a:rPr>
              <a:t>, Tell Me More Than Just Assembly! Reversing Semantics of Embedded IoT and Industrial Control Software Binaries. </a:t>
            </a:r>
            <a:r>
              <a:rPr lang="en-US" sz="1600" i="1" dirty="0">
                <a:solidFill>
                  <a:srgbClr val="FF0000"/>
                </a:solidFill>
              </a:rPr>
              <a:t>The 49th IEEE/IFIP International Conference on Dependable Systems and Networks (DSN 2019), 2019.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4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F02E66-3183-411B-8F42-AB70C272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等线 Light"/>
              </a:rPr>
              <a:t>Control Algorithm</a:t>
            </a:r>
            <a:r>
              <a:rPr lang="en-US" altLang="zh-CN" dirty="0">
                <a:ea typeface="等线 Light"/>
              </a:rPr>
              <a:t>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725650-2927-4148-9E03-12BC4D6E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ea typeface="DengXian" charset="-122"/>
                <a:cs typeface="DengXian" charset="-122"/>
              </a:rPr>
              <a:t>Proportional-Integral-Derivate (PID) </a:t>
            </a:r>
            <a:r>
              <a:rPr lang="en-US" altLang="zh-CN" dirty="0">
                <a:ea typeface="DengXian" charset="-122"/>
                <a:cs typeface="DengXian" charset="-122"/>
              </a:rPr>
              <a:t>controllers are used in programmable logic controller (PLC) programs</a:t>
            </a:r>
          </a:p>
          <a:p>
            <a:endParaRPr lang="en-US" altLang="zh-CN" dirty="0">
              <a:ea typeface="DengXian" charset="-122"/>
              <a:cs typeface="DengXian" charset="-122"/>
            </a:endParaRPr>
          </a:p>
          <a:p>
            <a:r>
              <a:rPr lang="en-US" altLang="zh-CN" b="1" dirty="0" err="1">
                <a:ea typeface="DengXian" charset="-122"/>
                <a:cs typeface="DengXian" charset="-122"/>
              </a:rPr>
              <a:t>Kalman</a:t>
            </a:r>
            <a:r>
              <a:rPr lang="en-US" altLang="zh-CN" b="1" dirty="0">
                <a:ea typeface="DengXian" charset="-122"/>
                <a:cs typeface="DengXian" charset="-122"/>
              </a:rPr>
              <a:t>-Filters</a:t>
            </a:r>
            <a:r>
              <a:rPr lang="en-US" altLang="zh-CN" dirty="0">
                <a:ea typeface="DengXian" charset="-122"/>
                <a:cs typeface="DengXian" charset="-122"/>
              </a:rPr>
              <a:t> for guidance, navigation and control of drones</a:t>
            </a:r>
          </a:p>
          <a:p>
            <a:endParaRPr lang="en-US" altLang="zh-CN" dirty="0">
              <a:ea typeface="DengXian" charset="-122"/>
              <a:cs typeface="DengXian" charset="-122"/>
            </a:endParaRPr>
          </a:p>
          <a:p>
            <a:r>
              <a:rPr lang="en-US" altLang="zh-CN" b="1" dirty="0">
                <a:ea typeface="DengXian" charset="-122"/>
                <a:cs typeface="DengXian" charset="-122"/>
              </a:rPr>
              <a:t>Pulse-width modulation (PWM) </a:t>
            </a:r>
            <a:r>
              <a:rPr lang="en-US" altLang="zh-CN" dirty="0">
                <a:ea typeface="DengXian" charset="-122"/>
                <a:cs typeface="DengXian" charset="-122"/>
              </a:rPr>
              <a:t>is used for robotics and 3D printer extruder motor control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31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Motivation Example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6583"/>
            <a:ext cx="10515600" cy="356942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Introduction</a:t>
            </a:r>
          </a:p>
          <a:p>
            <a:r>
              <a:rPr lang="en-US" dirty="0"/>
              <a:t>Trace-free memory data structure forensics</a:t>
            </a:r>
          </a:p>
          <a:p>
            <a:r>
              <a:rPr lang="en-US" dirty="0"/>
              <a:t>Reversing semantics of embedded </a:t>
            </a:r>
            <a:r>
              <a:rPr lang="en-US" dirty="0" err="1"/>
              <a:t>IoT</a:t>
            </a:r>
            <a:r>
              <a:rPr lang="en-US" dirty="0"/>
              <a:t> software binaries</a:t>
            </a:r>
          </a:p>
          <a:p>
            <a:r>
              <a:rPr lang="en-US" dirty="0"/>
              <a:t>Case-study: data attacks against power system operations</a:t>
            </a:r>
          </a:p>
          <a:p>
            <a:r>
              <a:rPr lang="en-US" dirty="0"/>
              <a:t>Known vulnerability detection for Mobile/IoT firmware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2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51712" y="4856026"/>
            <a:ext cx="2812470" cy="1500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BinDiff</a:t>
            </a:r>
            <a:r>
              <a:rPr lang="en-US" sz="2000" dirty="0"/>
              <a:t> (SSTIC'05)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BinJuice</a:t>
            </a:r>
            <a:r>
              <a:rPr lang="en-US" sz="2000" dirty="0"/>
              <a:t> (PPREW '13)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Blex</a:t>
            </a:r>
            <a:r>
              <a:rPr lang="en-US" sz="2000" dirty="0"/>
              <a:t> (Usenix’14)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1712" y="3141747"/>
            <a:ext cx="2604656" cy="1500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Reward (NDSS’10)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TIE (NDSS’11)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Howard (NDSS’11)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ReViver</a:t>
            </a:r>
            <a:r>
              <a:rPr lang="en-US" sz="2000" dirty="0"/>
              <a:t> (ACSAC’16)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1712" y="1534446"/>
            <a:ext cx="2604656" cy="1500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IDA PRO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OllyDbg</a:t>
            </a: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Ninja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Snowman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5486400" y="3285775"/>
            <a:ext cx="270164" cy="1356296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5486400" y="5124024"/>
            <a:ext cx="322118" cy="964328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5486400" y="1668445"/>
            <a:ext cx="322118" cy="1232326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0073" y="1872076"/>
            <a:ext cx="3512127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Disassembler,</a:t>
            </a:r>
          </a:p>
          <a:p>
            <a:r>
              <a:rPr lang="en-US" sz="2000" dirty="0" err="1">
                <a:solidFill>
                  <a:srgbClr val="FF0000"/>
                </a:solidFill>
              </a:rPr>
              <a:t>Decompiler</a:t>
            </a:r>
            <a:r>
              <a:rPr lang="en-US" sz="2000" dirty="0">
                <a:solidFill>
                  <a:srgbClr val="FF0000"/>
                </a:solidFill>
              </a:rPr>
              <a:t>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Static and dynamic analysis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70073" y="3551391"/>
            <a:ext cx="3754582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Data structure definition,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Data structure memory instance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0073" y="5221621"/>
            <a:ext cx="3512127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Binary similarity checking</a:t>
            </a:r>
          </a:p>
        </p:txBody>
      </p:sp>
    </p:spTree>
    <p:extLst>
      <p:ext uri="{BB962C8B-B14F-4D97-AF65-F5344CB8AC3E}">
        <p14:creationId xmlns:p14="http://schemas.microsoft.com/office/powerpoint/2010/main" val="184301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等线 Light"/>
              </a:rPr>
              <a:t>My Solution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4CAEFD-2806-4ED3-9CFD-604C4A0A4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Propose a </a:t>
            </a:r>
            <a:r>
              <a:rPr lang="en-US" altLang="zh-CN" b="1" dirty="0">
                <a:solidFill>
                  <a:schemeClr val="accent2"/>
                </a:solidFill>
              </a:rPr>
              <a:t>domain-specific reverse engineering </a:t>
            </a:r>
            <a:r>
              <a:rPr lang="en-US" altLang="zh-CN" dirty="0"/>
              <a:t>solution to extract </a:t>
            </a:r>
            <a:r>
              <a:rPr lang="en-US" altLang="zh-CN" b="1" dirty="0">
                <a:solidFill>
                  <a:schemeClr val="accent2"/>
                </a:solidFill>
              </a:rPr>
              <a:t>high-level algorithmic control- and data-flow semantics </a:t>
            </a:r>
            <a:r>
              <a:rPr lang="en-US" altLang="zh-CN" dirty="0"/>
              <a:t>from embedded binary executables in </a:t>
            </a:r>
            <a:r>
              <a:rPr lang="en-US" altLang="zh-CN" dirty="0" err="1"/>
              <a:t>IoT</a:t>
            </a:r>
            <a:r>
              <a:rPr lang="en-US" altLang="zh-CN" dirty="0"/>
              <a:t> and ICS applications. </a:t>
            </a:r>
          </a:p>
          <a:p>
            <a:endParaRPr lang="en-US" altLang="zh-CN" dirty="0"/>
          </a:p>
          <a:p>
            <a:r>
              <a:rPr lang="en-US" altLang="zh-CN" dirty="0"/>
              <a:t>Introduce a </a:t>
            </a:r>
            <a:r>
              <a:rPr lang="en-US" altLang="zh-CN" b="1" dirty="0">
                <a:solidFill>
                  <a:schemeClr val="accent2"/>
                </a:solidFill>
              </a:rPr>
              <a:t>semantic mapping </a:t>
            </a:r>
            <a:r>
              <a:rPr lang="en-US" altLang="zh-CN" dirty="0"/>
              <a:t>using </a:t>
            </a:r>
            <a:r>
              <a:rPr lang="en-US" altLang="zh-CN" b="1" dirty="0">
                <a:solidFill>
                  <a:schemeClr val="accent2"/>
                </a:solidFill>
              </a:rPr>
              <a:t>dynamic binary analysis </a:t>
            </a:r>
            <a:r>
              <a:rPr lang="en-US" altLang="zh-CN" dirty="0"/>
              <a:t>and symbolic comparison of the </a:t>
            </a:r>
            <a:r>
              <a:rPr lang="en-US" altLang="zh-CN" b="1" dirty="0">
                <a:solidFill>
                  <a:schemeClr val="accent2"/>
                </a:solidFill>
              </a:rPr>
              <a:t>mathematical and binary expressions </a:t>
            </a:r>
            <a:r>
              <a:rPr lang="en-US" altLang="zh-CN" dirty="0"/>
              <a:t>to fill the semantic gap between high-level algorithm descriptions and low-level stripped binary segments. 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0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a typeface="等线 Light"/>
              </a:rPr>
              <a:t>Mismo</a:t>
            </a:r>
            <a:r>
              <a:rPr lang="en-US" altLang="zh-CN" dirty="0">
                <a:ea typeface="等线 Light"/>
              </a:rPr>
              <a:t> </a:t>
            </a:r>
            <a:r>
              <a:rPr lang="zh-CN" altLang="en-US" dirty="0">
                <a:ea typeface="等线 Light"/>
              </a:rPr>
              <a:t>Overview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88759" y="2416054"/>
            <a:ext cx="2462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Binary executable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905293" y="4523511"/>
            <a:ext cx="1461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Algorithm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19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34" grpId="0"/>
      <p:bldP spid="34" grpId="1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1662528" y="3870541"/>
            <a:ext cx="2674386" cy="1865322"/>
            <a:chOff x="7824293" y="2518479"/>
            <a:chExt cx="2674386" cy="186532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6166339" y="2866083"/>
            <a:ext cx="1920334" cy="1792876"/>
            <a:chOff x="10190433" y="537452"/>
            <a:chExt cx="1920334" cy="17928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7F0FCC8-5736-3C44-B716-BC777693986F}"/>
              </a:ext>
            </a:extLst>
          </p:cNvPr>
          <p:cNvSpPr/>
          <p:nvPr/>
        </p:nvSpPr>
        <p:spPr>
          <a:xfrm>
            <a:off x="5157658" y="1550382"/>
            <a:ext cx="227036" cy="43076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1330036" y="3665581"/>
            <a:ext cx="3595255" cy="204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29DFBE6-4317-7E47-80D6-7FBE4CC90691}"/>
              </a:ext>
            </a:extLst>
          </p:cNvPr>
          <p:cNvSpPr/>
          <p:nvPr/>
        </p:nvSpPr>
        <p:spPr>
          <a:xfrm>
            <a:off x="5341880" y="3419621"/>
            <a:ext cx="525916" cy="685801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54150A-241F-5549-B5FA-1007DD3F33FE}"/>
              </a:ext>
            </a:extLst>
          </p:cNvPr>
          <p:cNvSpPr/>
          <p:nvPr/>
        </p:nvSpPr>
        <p:spPr>
          <a:xfrm rot="16200000">
            <a:off x="7604858" y="3758882"/>
            <a:ext cx="1930417" cy="242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DD25119-D842-414D-BEB5-28F0B128EFB6}"/>
              </a:ext>
            </a:extLst>
          </p:cNvPr>
          <p:cNvGrpSpPr/>
          <p:nvPr/>
        </p:nvGrpSpPr>
        <p:grpSpPr>
          <a:xfrm>
            <a:off x="9742856" y="2952059"/>
            <a:ext cx="1754215" cy="2167882"/>
            <a:chOff x="10224222" y="2852537"/>
            <a:chExt cx="1754215" cy="216788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B039C3F-19FE-064A-AE32-A7065DA5D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24222" y="2852537"/>
              <a:ext cx="1754215" cy="143673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33C266-44C1-FD4D-AA94-1112E97A91EC}"/>
                </a:ext>
              </a:extLst>
            </p:cNvPr>
            <p:cNvSpPr txBox="1"/>
            <p:nvPr/>
          </p:nvSpPr>
          <p:spPr>
            <a:xfrm>
              <a:off x="10481693" y="4374088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Annotated </a:t>
              </a:r>
            </a:p>
            <a:p>
              <a:r>
                <a:rPr lang="en-US" dirty="0"/>
                <a:t>Disassembly</a:t>
              </a:r>
            </a:p>
          </p:txBody>
        </p: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a typeface="等线 Light"/>
              </a:rPr>
              <a:t>Mismo</a:t>
            </a:r>
            <a:r>
              <a:rPr lang="en-US" altLang="zh-CN" dirty="0">
                <a:ea typeface="等线 Light"/>
              </a:rPr>
              <a:t> </a:t>
            </a:r>
            <a:r>
              <a:rPr lang="zh-CN" altLang="en-US" dirty="0">
                <a:ea typeface="等线 Light"/>
              </a:rPr>
              <a:t>Overview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33</a:t>
            </a:fld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29DFBE6-4317-7E47-80D6-7FBE4CC90691}"/>
              </a:ext>
            </a:extLst>
          </p:cNvPr>
          <p:cNvSpPr/>
          <p:nvPr/>
        </p:nvSpPr>
        <p:spPr>
          <a:xfrm>
            <a:off x="8694745" y="3419621"/>
            <a:ext cx="525916" cy="68580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1951558" y="1735183"/>
            <a:ext cx="2174249" cy="1865322"/>
            <a:chOff x="8074363" y="2518479"/>
            <a:chExt cx="2174249" cy="1865322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163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2" grpId="0" animBg="1"/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a typeface="等线 Light"/>
              </a:rPr>
              <a:t>Mismo</a:t>
            </a:r>
            <a:r>
              <a:rPr lang="en-US" altLang="zh-CN" dirty="0">
                <a:ea typeface="等线 Light"/>
              </a:rPr>
              <a:t> </a:t>
            </a:r>
            <a:r>
              <a:rPr lang="zh-CN" altLang="en-US" dirty="0">
                <a:ea typeface="等线 Light"/>
              </a:rPr>
              <a:t>Overview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34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35647" y="1538364"/>
            <a:ext cx="2037194" cy="2120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20469" y="1612332"/>
            <a:ext cx="1818888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37852" y="1605641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9551768" y="4348911"/>
            <a:ext cx="1920334" cy="1792876"/>
            <a:chOff x="10190433" y="537452"/>
            <a:chExt cx="1920334" cy="17928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9403641" y="4230293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35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35647" y="1538364"/>
            <a:ext cx="2037194" cy="2120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20469" y="1612332"/>
            <a:ext cx="1818888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37852" y="1605641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9551768" y="4348911"/>
            <a:ext cx="1920334" cy="1792876"/>
            <a:chOff x="10190433" y="537452"/>
            <a:chExt cx="1920334" cy="17928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9403641" y="4230293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Chart 2"/>
          <p:cNvGraphicFramePr>
            <a:graphicFrameLocks/>
          </p:cNvGraphicFramePr>
          <p:nvPr>
            <p:extLst/>
          </p:nvPr>
        </p:nvGraphicFramePr>
        <p:xfrm>
          <a:off x="1648692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" name="Rectangle 36"/>
          <p:cNvSpPr/>
          <p:nvPr/>
        </p:nvSpPr>
        <p:spPr>
          <a:xfrm>
            <a:off x="3969328" y="2185122"/>
            <a:ext cx="2597728" cy="849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Taint analysis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Arithmetic operations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705110" y="4343400"/>
            <a:ext cx="290946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-0.37539 0.1717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76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  <p:bldP spid="2" grpId="0" animBg="1"/>
      <p:bldP spid="30" grpId="0" animBg="1"/>
      <p:bldP spid="31" grpId="0" animBg="1"/>
      <p:bldP spid="41" grpId="0" animBg="1"/>
      <p:bldGraphic spid="34" grpId="0">
        <p:bldAsOne/>
      </p:bldGraphic>
      <p:bldP spid="37" grpId="0" animBg="1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36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35647" y="1538364"/>
            <a:ext cx="2037194" cy="2120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20469" y="1612332"/>
            <a:ext cx="1818888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37852" y="1605641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9551768" y="4348911"/>
            <a:ext cx="1920334" cy="1792876"/>
            <a:chOff x="10190433" y="537452"/>
            <a:chExt cx="1920334" cy="17928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9403641" y="4230293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内容占位符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30" y="0"/>
            <a:ext cx="4098939" cy="7121540"/>
          </a:xfrm>
          <a:prstGeom prst="rect">
            <a:avLst/>
          </a:prstGeom>
        </p:spPr>
      </p:pic>
      <p:sp>
        <p:nvSpPr>
          <p:cNvPr id="37" name="Slide Number Placeholder 2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66CAC6-800C-EF4A-996B-A6F6D2A5F04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985164" y="3678382"/>
            <a:ext cx="1724891" cy="665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/>
          <p:cNvSpPr/>
          <p:nvPr/>
        </p:nvSpPr>
        <p:spPr>
          <a:xfrm>
            <a:off x="7900242" y="3560770"/>
            <a:ext cx="155448" cy="914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055690" y="3581050"/>
            <a:ext cx="3590825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Errors checking,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Value range checking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69328" y="1122218"/>
            <a:ext cx="1766454" cy="108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558146" y="5150578"/>
            <a:ext cx="1821872" cy="11805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72243" y="3482047"/>
            <a:ext cx="4522572" cy="1071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695 0.00486 L -0.57747 0.1900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26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" grpId="0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  <p:bldP spid="2" grpId="0" animBg="1"/>
      <p:bldP spid="30" grpId="0" animBg="1"/>
      <p:bldP spid="31" grpId="0" animBg="1"/>
      <p:bldP spid="41" grpId="0" animBg="1"/>
      <p:bldP spid="38" grpId="0" animBg="1"/>
      <p:bldP spid="40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27574" y="3663818"/>
            <a:ext cx="12164425" cy="137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37</a:t>
            </a:fld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08F75A-C63E-134B-8D50-D62D8098DAAB}"/>
              </a:ext>
            </a:extLst>
          </p:cNvPr>
          <p:cNvGrpSpPr/>
          <p:nvPr/>
        </p:nvGrpSpPr>
        <p:grpSpPr>
          <a:xfrm>
            <a:off x="37584" y="1538364"/>
            <a:ext cx="1955800" cy="1836182"/>
            <a:chOff x="391885" y="2264229"/>
            <a:chExt cx="1955800" cy="18361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576E685-119C-184C-8DC5-2FC616200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5" y="2264229"/>
              <a:ext cx="1955800" cy="146685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2875318-701D-3F42-A83A-3EE80D12AA35}"/>
                </a:ext>
              </a:extLst>
            </p:cNvPr>
            <p:cNvSpPr txBox="1"/>
            <p:nvPr/>
          </p:nvSpPr>
          <p:spPr>
            <a:xfrm>
              <a:off x="576715" y="3731079"/>
              <a:ext cx="1586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ICS/</a:t>
              </a:r>
              <a:r>
                <a:rPr lang="en-US" dirty="0" err="1"/>
                <a:t>IoT</a:t>
              </a:r>
              <a:r>
                <a:rPr lang="en-US" dirty="0"/>
                <a:t> Device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27CF03A-E3EE-254F-A499-A6001FF5F68B}"/>
              </a:ext>
            </a:extLst>
          </p:cNvPr>
          <p:cNvGrpSpPr/>
          <p:nvPr/>
        </p:nvGrpSpPr>
        <p:grpSpPr>
          <a:xfrm>
            <a:off x="2109823" y="1538364"/>
            <a:ext cx="1986441" cy="2120564"/>
            <a:chOff x="2309987" y="2307772"/>
            <a:chExt cx="1986441" cy="212056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7C30490-0E7A-F049-BDCA-EB2BEBD5F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6872" y="2307772"/>
              <a:ext cx="1469343" cy="14693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8191EC-14DB-3F44-B142-0A049E8623AB}"/>
                </a:ext>
              </a:extLst>
            </p:cNvPr>
            <p:cNvSpPr txBox="1"/>
            <p:nvPr/>
          </p:nvSpPr>
          <p:spPr>
            <a:xfrm>
              <a:off x="2309987" y="3782005"/>
              <a:ext cx="19864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Controller Code</a:t>
              </a:r>
            </a:p>
            <a:p>
              <a:pPr algn="ctr"/>
              <a:r>
                <a:rPr lang="en-US" dirty="0"/>
                <a:t>(binary executable)</a:t>
              </a:r>
            </a:p>
          </p:txBody>
        </p: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92E46F8-BE28-3942-941E-FC4D15744CE1}"/>
              </a:ext>
            </a:extLst>
          </p:cNvPr>
          <p:cNvSpPr/>
          <p:nvPr/>
        </p:nvSpPr>
        <p:spPr>
          <a:xfrm>
            <a:off x="18733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DC9DEC-12F7-014F-BE1A-1EF89E76D619}"/>
              </a:ext>
            </a:extLst>
          </p:cNvPr>
          <p:cNvSpPr/>
          <p:nvPr/>
        </p:nvSpPr>
        <p:spPr>
          <a:xfrm>
            <a:off x="4702015" y="1862707"/>
            <a:ext cx="1659842" cy="16139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Algorithm’s Subroutine Identification</a:t>
            </a:r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7B2D9843-5EB4-7D43-97FC-AEAF1279396D}"/>
              </a:ext>
            </a:extLst>
          </p:cNvPr>
          <p:cNvSpPr/>
          <p:nvPr/>
        </p:nvSpPr>
        <p:spPr>
          <a:xfrm>
            <a:off x="4009731" y="231941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6572841" y="2326796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759999-FD92-C640-A989-B5617BB25C24}"/>
              </a:ext>
            </a:extLst>
          </p:cNvPr>
          <p:cNvGrpSpPr/>
          <p:nvPr/>
        </p:nvGrpSpPr>
        <p:grpSpPr>
          <a:xfrm>
            <a:off x="7135952" y="1542173"/>
            <a:ext cx="1803405" cy="2086248"/>
            <a:chOff x="7927402" y="316637"/>
            <a:chExt cx="1803405" cy="2086248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18529DB-3F2C-C340-9FFB-DCC6CF96F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50" t="11437" r="16733" b="12998"/>
            <a:stretch/>
          </p:blipFill>
          <p:spPr>
            <a:xfrm>
              <a:off x="7927402" y="316637"/>
              <a:ext cx="1803405" cy="1774083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03AC2-F42F-D64D-82ED-F15DB145EAD6}"/>
                </a:ext>
              </a:extLst>
            </p:cNvPr>
            <p:cNvSpPr txBox="1"/>
            <p:nvPr/>
          </p:nvSpPr>
          <p:spPr>
            <a:xfrm>
              <a:off x="7977781" y="2033553"/>
              <a:ext cx="1702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CFG Refinement</a:t>
              </a:r>
            </a:p>
          </p:txBody>
        </p: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73A3025C-5ABB-264D-BF6A-69F81624A021}"/>
              </a:ext>
            </a:extLst>
          </p:cNvPr>
          <p:cNvSpPr/>
          <p:nvPr/>
        </p:nvSpPr>
        <p:spPr>
          <a:xfrm>
            <a:off x="9011247" y="2333722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9697969" y="1704929"/>
            <a:ext cx="2174249" cy="1865322"/>
            <a:chOff x="8074363" y="2518479"/>
            <a:chExt cx="2174249" cy="1865322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64" name="Can 63">
            <a:extLst>
              <a:ext uri="{FF2B5EF4-FFF2-40B4-BE49-F238E27FC236}">
                <a16:creationId xmlns:a16="http://schemas.microsoft.com/office/drawing/2014/main" id="{EF4158C2-2D68-5641-AD0B-422423997F3D}"/>
              </a:ext>
            </a:extLst>
          </p:cNvPr>
          <p:cNvSpPr/>
          <p:nvPr/>
        </p:nvSpPr>
        <p:spPr>
          <a:xfrm>
            <a:off x="3221215" y="3988164"/>
            <a:ext cx="1367544" cy="154398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ICS/</a:t>
            </a:r>
            <a:r>
              <a:rPr lang="en-US" dirty="0" err="1">
                <a:solidFill>
                  <a:schemeClr val="tx1"/>
                </a:solidFill>
              </a:rPr>
              <a:t>IoT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 Algorithms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5264653" y="4421707"/>
            <a:ext cx="525916" cy="685801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740620" y="3931981"/>
            <a:ext cx="2674386" cy="1865322"/>
            <a:chOff x="7824293" y="2518479"/>
            <a:chExt cx="2674386" cy="186532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4535647" y="1538364"/>
            <a:ext cx="2037194" cy="2120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20469" y="1612332"/>
            <a:ext cx="1818888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737852" y="1605641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9551768" y="4348911"/>
            <a:ext cx="1920334" cy="1792876"/>
            <a:chOff x="10190433" y="537452"/>
            <a:chExt cx="1920334" cy="179287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41" name="Rectangle 40"/>
          <p:cNvSpPr/>
          <p:nvPr/>
        </p:nvSpPr>
        <p:spPr>
          <a:xfrm>
            <a:off x="9403641" y="4230293"/>
            <a:ext cx="2134366" cy="198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0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35 -0.00278 L -0.79428 0.1675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96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" grpId="0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  <p:bldP spid="2" grpId="0" animBg="1"/>
      <p:bldP spid="30" grpId="0" animBg="1"/>
      <p:bldP spid="31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7685308" y="2641169"/>
            <a:ext cx="3174413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Backward value analysis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588325" y="2715850"/>
            <a:ext cx="3174413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38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20085" y="2799762"/>
            <a:ext cx="2174249" cy="1865322"/>
            <a:chOff x="8074363" y="2518479"/>
            <a:chExt cx="2174249" cy="18653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345918" y="1648879"/>
            <a:ext cx="2724845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2"/>
                </a:solidFill>
              </a:rPr>
              <a:t>Symbolic expression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345917" y="3549073"/>
            <a:ext cx="2724845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Symbolic execution</a:t>
            </a:r>
          </a:p>
        </p:txBody>
      </p:sp>
      <p:cxnSp>
        <p:nvCxnSpPr>
          <p:cNvPr id="4" name="Straight Arrow Connector 3"/>
          <p:cNvCxnSpPr>
            <a:stCxn id="42" idx="0"/>
            <a:endCxn id="40" idx="2"/>
          </p:cNvCxnSpPr>
          <p:nvPr/>
        </p:nvCxnSpPr>
        <p:spPr>
          <a:xfrm flipV="1">
            <a:off x="3708340" y="2473943"/>
            <a:ext cx="1" cy="1075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Left Brace 5"/>
          <p:cNvSpPr/>
          <p:nvPr/>
        </p:nvSpPr>
        <p:spPr>
          <a:xfrm>
            <a:off x="5184532" y="2633012"/>
            <a:ext cx="353291" cy="2657186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651591" y="2633012"/>
            <a:ext cx="1362424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Symbolic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output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700629" y="4341918"/>
            <a:ext cx="1313385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Symbolic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input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variables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588325" y="2187469"/>
            <a:ext cx="5305176" cy="1815882"/>
            <a:chOff x="7138706" y="41559"/>
            <a:chExt cx="5305176" cy="1815882"/>
          </a:xfrm>
        </p:grpSpPr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7463915" y="41559"/>
              <a:ext cx="4979967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424EE"/>
                  </a:solidFill>
                  <a:latin typeface="Tahoma" panose="020B060403050404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…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0x</a:t>
              </a:r>
              <a:r>
                <a:rPr lang="es-ES_tradnl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90DE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: 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VMUL.F64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D6, D6, D7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 -&gt; 0xc0175999f54482ee</a:t>
              </a: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0x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90E2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: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VLDR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D7, [R7,#0x3C+var_2C]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 -&gt; </a:t>
              </a:r>
              <a:r>
                <a:rPr lang="is-I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0x4028000000000000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0x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90E6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: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VADD.F64</a:t>
              </a:r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</a:t>
              </a:r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D7, D6, D7 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  <a:p>
              <a:r>
                <a:rPr lang="en-US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 -&gt; 0x4018a6660abb7d12</a:t>
              </a:r>
            </a:p>
            <a:p>
              <a:r>
                <a:rPr lang="mr-IN" sz="1400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…</a:t>
              </a:r>
              <a:endParaRPr lang="en-US" sz="14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96128" y="1122746"/>
              <a:ext cx="3948104" cy="56057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Brace 74"/>
            <p:cNvSpPr/>
            <p:nvPr/>
          </p:nvSpPr>
          <p:spPr>
            <a:xfrm flipH="1">
              <a:off x="7138706" y="335312"/>
              <a:ext cx="234778" cy="1187484"/>
            </a:xfrm>
            <a:prstGeom prst="rightBrace">
              <a:avLst/>
            </a:prstGeom>
            <a:ln>
              <a:solidFill>
                <a:srgbClr val="00B05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ight Arrow 78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6993137" y="2852260"/>
            <a:ext cx="525916" cy="40288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85307" y="4335026"/>
            <a:ext cx="3668493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tx1"/>
                </a:solidFill>
              </a:rPr>
              <a:t>Backward slicing </a:t>
            </a:r>
            <a:r>
              <a:rPr lang="en-US" sz="24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83" name="Right Arrow 82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>
            <a:off x="7014014" y="4546117"/>
            <a:ext cx="525916" cy="40288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2" grpId="0" animBg="1"/>
      <p:bldP spid="40" grpId="0" animBg="1"/>
      <p:bldP spid="42" grpId="0" animBg="1"/>
      <p:bldP spid="6" grpId="0" animBg="1"/>
      <p:bldP spid="43" grpId="0" animBg="1"/>
      <p:bldP spid="44" grpId="0" animBg="1"/>
      <p:bldP spid="79" grpId="0" animBg="1"/>
      <p:bldP spid="81" grpId="0" animBg="1"/>
      <p:bldP spid="8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39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20085" y="2799762"/>
            <a:ext cx="2174249" cy="1865322"/>
            <a:chOff x="8074363" y="2518479"/>
            <a:chExt cx="2174249" cy="18653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2345918" y="1648879"/>
            <a:ext cx="2724845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2"/>
                </a:solidFill>
              </a:rPr>
              <a:t>Symbolic expression</a:t>
            </a:r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2660073" y="2619520"/>
            <a:ext cx="9164781" cy="31578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mr-IN" altLang="zh-CN" dirty="0"/>
              <a:t>((((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15 ∗ 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12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11)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13) +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14))</a:t>
            </a:r>
            <a:r>
              <a:rPr lang="en-US" altLang="zh-CN" dirty="0"/>
              <a:t> </a:t>
            </a:r>
            <a:r>
              <a:rPr lang="mr-IN" altLang="zh-CN" dirty="0"/>
              <a:t>/</a:t>
            </a:r>
            <a:r>
              <a:rPr lang="en-US" altLang="zh-CN" dirty="0"/>
              <a:t> </a:t>
            </a:r>
            <a:r>
              <a:rPr lang="mr-IN" altLang="zh-CN" dirty="0"/>
              <a:t>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19 ∗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15 ∗ 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12</a:t>
            </a:r>
            <a:r>
              <a:rPr lang="en-US" altLang="zh-CN" dirty="0"/>
              <a:t> </a:t>
            </a:r>
            <a:r>
              <a:rPr lang="mr-IN" altLang="zh-CN" dirty="0"/>
              <a:t>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11)</a:t>
            </a:r>
            <a:r>
              <a:rPr lang="en-US" altLang="zh-CN" dirty="0"/>
              <a:t> </a:t>
            </a:r>
            <a:r>
              <a:rPr lang="mr-IN" altLang="zh-CN" dirty="0"/>
              <a:t>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13)</a:t>
            </a:r>
            <a:r>
              <a:rPr lang="en-US" altLang="zh-CN" dirty="0"/>
              <a:t> </a:t>
            </a:r>
            <a:r>
              <a:rPr lang="mr-IN" altLang="zh-CN" dirty="0"/>
              <a:t>+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14)))</a:t>
            </a:r>
            <a:r>
              <a:rPr lang="en-US" altLang="zh-CN" dirty="0"/>
              <a:t> </a:t>
            </a:r>
            <a:r>
              <a:rPr lang="mr-IN" altLang="zh-CN" dirty="0"/>
              <a:t>+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16))</a:t>
            </a:r>
            <a:r>
              <a:rPr lang="en-US" altLang="zh-CN" dirty="0"/>
              <a:t> </a:t>
            </a:r>
            <a:r>
              <a:rPr lang="mr-IN" altLang="zh-CN" dirty="0"/>
              <a:t>∗ ((((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7)</a:t>
            </a:r>
            <a:r>
              <a:rPr lang="en-US" altLang="zh-CN" dirty="0"/>
              <a:t> ^ (-1)</a:t>
            </a:r>
            <a:r>
              <a:rPr lang="mr-IN" altLang="zh-CN" dirty="0"/>
              <a:t>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8) + 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5 ∗ (((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3)</a:t>
            </a:r>
            <a:r>
              <a:rPr lang="en-US" altLang="zh-CN" dirty="0"/>
              <a:t> ^ (-1)</a:t>
            </a:r>
            <a:r>
              <a:rPr lang="mr-IN" altLang="zh-CN" dirty="0"/>
              <a:t>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4) + 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0 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1) +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 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2)))) +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 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6))) − 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19 ∗ 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 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10) +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11∗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9)))</a:t>
            </a:r>
            <a:r>
              <a:rPr lang="en-US" altLang="zh-CN" dirty="0"/>
              <a:t> </a:t>
            </a:r>
            <a:r>
              <a:rPr lang="mr-IN" altLang="zh-CN" dirty="0"/>
              <a:t>+</a:t>
            </a:r>
            <a:r>
              <a:rPr lang="en-US" altLang="zh-CN" dirty="0"/>
              <a:t> </a:t>
            </a:r>
            <a:r>
              <a:rPr lang="mr-IN" altLang="zh-CN" dirty="0"/>
              <a:t>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17</a:t>
            </a:r>
            <a:r>
              <a:rPr lang="en-US" altLang="zh-CN" dirty="0"/>
              <a:t> </a:t>
            </a:r>
            <a:r>
              <a:rPr lang="mr-IN" altLang="zh-CN" dirty="0"/>
              <a:t>∗</a:t>
            </a:r>
            <a:r>
              <a:rPr lang="en-US" altLang="zh-CN" dirty="0"/>
              <a:t>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18))))</a:t>
            </a:r>
            <a:r>
              <a:rPr lang="en-US" altLang="zh-CN" dirty="0"/>
              <a:t> </a:t>
            </a:r>
            <a:r>
              <a:rPr lang="mr-IN" altLang="zh-CN" dirty="0"/>
              <a:t>+</a:t>
            </a:r>
            <a:r>
              <a:rPr lang="en-US" altLang="zh-CN" dirty="0"/>
              <a:t> </a:t>
            </a:r>
            <a:r>
              <a:rPr lang="mr-IN" altLang="zh-CN" dirty="0"/>
              <a:t>((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18</a:t>
            </a:r>
            <a:r>
              <a:rPr lang="en-US" altLang="zh-CN" dirty="0"/>
              <a:t> </a:t>
            </a:r>
            <a:r>
              <a:rPr lang="mr-IN" altLang="zh-CN" dirty="0"/>
              <a:t>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10) + (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11 ∗ </a:t>
            </a:r>
            <a:r>
              <a:rPr lang="mr-IN" altLang="zh-CN" dirty="0" err="1"/>
              <a:t>Sym</a:t>
            </a:r>
            <a:r>
              <a:rPr lang="en-US" altLang="zh-CN" dirty="0"/>
              <a:t>_</a:t>
            </a:r>
            <a:r>
              <a:rPr lang="mr-IN" altLang="zh-CN" dirty="0"/>
              <a:t>9))) </a:t>
            </a:r>
          </a:p>
        </p:txBody>
      </p:sp>
      <p:sp>
        <p:nvSpPr>
          <p:cNvPr id="2" name="Rectangle 1"/>
          <p:cNvSpPr/>
          <p:nvPr/>
        </p:nvSpPr>
        <p:spPr>
          <a:xfrm>
            <a:off x="6492239" y="3765502"/>
            <a:ext cx="1123405" cy="5065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is Everywhere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4899" y="1763671"/>
            <a:ext cx="2638125" cy="23400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434" y="4103688"/>
            <a:ext cx="2832100" cy="248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834" y="1385888"/>
            <a:ext cx="2527300" cy="247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0" y="1423988"/>
            <a:ext cx="30099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0" y="3862388"/>
            <a:ext cx="2946400" cy="2730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99" y="3887788"/>
            <a:ext cx="2628900" cy="27051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7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40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5008875" y="1041722"/>
            <a:ext cx="2174249" cy="1865322"/>
            <a:chOff x="8074363" y="2518479"/>
            <a:chExt cx="2174249" cy="186532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8074363" y="3737470"/>
              <a:ext cx="21742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Symbolic Controller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pic>
        <p:nvPicPr>
          <p:cNvPr id="10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5" y="3636818"/>
            <a:ext cx="12126345" cy="229118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 rot="5400000">
            <a:off x="5803048" y="2990487"/>
            <a:ext cx="525916" cy="40288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1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a typeface="等线 Light"/>
              </a:rPr>
              <a:t>Case Study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41</a:t>
            </a:fld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C10B593-A6F6-BD42-AA1B-E3984430D0E2}"/>
              </a:ext>
            </a:extLst>
          </p:cNvPr>
          <p:cNvSpPr/>
          <p:nvPr/>
        </p:nvSpPr>
        <p:spPr>
          <a:xfrm rot="5400000">
            <a:off x="5803048" y="2990487"/>
            <a:ext cx="525916" cy="40288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1FF7B2-1BC4-2645-AACF-460974996BC6}"/>
              </a:ext>
            </a:extLst>
          </p:cNvPr>
          <p:cNvGrpSpPr/>
          <p:nvPr/>
        </p:nvGrpSpPr>
        <p:grpSpPr>
          <a:xfrm>
            <a:off x="4728813" y="871077"/>
            <a:ext cx="2674386" cy="1865322"/>
            <a:chOff x="7824293" y="2518479"/>
            <a:chExt cx="2674386" cy="18653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712C0C-8357-F542-A416-6B282959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570"/>
            <a:stretch/>
          </p:blipFill>
          <p:spPr>
            <a:xfrm>
              <a:off x="8329855" y="2518479"/>
              <a:ext cx="1603279" cy="121899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C72710-2436-FA41-BD62-C83A9979F675}"/>
                </a:ext>
              </a:extLst>
            </p:cNvPr>
            <p:cNvSpPr txBox="1"/>
            <p:nvPr/>
          </p:nvSpPr>
          <p:spPr>
            <a:xfrm>
              <a:off x="7824293" y="3737470"/>
              <a:ext cx="26743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Algorithmic Mathematical </a:t>
              </a:r>
            </a:p>
            <a:p>
              <a:pPr algn="ctr"/>
              <a:r>
                <a:rPr lang="en-US" dirty="0"/>
                <a:t>Abstract Syntax Trees</a:t>
              </a:r>
            </a:p>
          </p:txBody>
        </p:sp>
      </p:grpSp>
      <p:pic>
        <p:nvPicPr>
          <p:cNvPr id="15" name="内容占位符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1" y="3467141"/>
            <a:ext cx="10804599" cy="288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2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913A4-0C12-D04C-B8DD-0B6735EC960A}"/>
              </a:ext>
            </a:extLst>
          </p:cNvPr>
          <p:cNvGrpSpPr/>
          <p:nvPr/>
        </p:nvGrpSpPr>
        <p:grpSpPr>
          <a:xfrm>
            <a:off x="7694692" y="2866083"/>
            <a:ext cx="1920334" cy="1792876"/>
            <a:chOff x="10190433" y="537452"/>
            <a:chExt cx="1920334" cy="179287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18A44A6-9DB8-DB48-B563-6E272676A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65" t="3577" r="45243" b="65424"/>
            <a:stretch/>
          </p:blipFill>
          <p:spPr>
            <a:xfrm>
              <a:off x="10591267" y="537452"/>
              <a:ext cx="1100152" cy="114654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F2F3BEB-E22F-6E4D-9487-357A52A7BB32}"/>
                </a:ext>
              </a:extLst>
            </p:cNvPr>
            <p:cNvSpPr txBox="1"/>
            <p:nvPr/>
          </p:nvSpPr>
          <p:spPr>
            <a:xfrm>
              <a:off x="10190433" y="1683997"/>
              <a:ext cx="19203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Formal Symbolic </a:t>
              </a:r>
            </a:p>
            <a:p>
              <a:r>
                <a:rPr lang="en-US" dirty="0"/>
                <a:t>Equivalence Check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77F0FCC8-5736-3C44-B716-BC777693986F}"/>
              </a:ext>
            </a:extLst>
          </p:cNvPr>
          <p:cNvSpPr/>
          <p:nvPr/>
        </p:nvSpPr>
        <p:spPr>
          <a:xfrm>
            <a:off x="7012586" y="1550382"/>
            <a:ext cx="227036" cy="43076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C1DF87-2C4D-E04C-8F36-A444FD955EAC}"/>
              </a:ext>
            </a:extLst>
          </p:cNvPr>
          <p:cNvSpPr/>
          <p:nvPr/>
        </p:nvSpPr>
        <p:spPr>
          <a:xfrm>
            <a:off x="0" y="3696789"/>
            <a:ext cx="6930625" cy="1737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F29DFBE6-4317-7E47-80D6-7FBE4CC90691}"/>
              </a:ext>
            </a:extLst>
          </p:cNvPr>
          <p:cNvSpPr/>
          <p:nvPr/>
        </p:nvSpPr>
        <p:spPr>
          <a:xfrm>
            <a:off x="7196808" y="3419621"/>
            <a:ext cx="525916" cy="685801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54150A-241F-5549-B5FA-1007DD3F33FE}"/>
              </a:ext>
            </a:extLst>
          </p:cNvPr>
          <p:cNvSpPr/>
          <p:nvPr/>
        </p:nvSpPr>
        <p:spPr>
          <a:xfrm rot="16200000">
            <a:off x="8741322" y="3758882"/>
            <a:ext cx="1930417" cy="242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2FF9E19F-9CAE-4668-9DF9-EECA973F65A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579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a typeface="等线 Light"/>
              </a:rPr>
              <a:t>Mismo</a:t>
            </a:r>
            <a:r>
              <a:rPr lang="en-US" altLang="zh-CN" dirty="0">
                <a:ea typeface="等线 Light"/>
              </a:rPr>
              <a:t> </a:t>
            </a:r>
            <a:r>
              <a:rPr lang="zh-CN" altLang="en-US" dirty="0">
                <a:ea typeface="等线 Light"/>
              </a:rPr>
              <a:t>Overview</a:t>
            </a:r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42</a:t>
            </a:fld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F29DFBE6-4317-7E47-80D6-7FBE4CC90691}"/>
              </a:ext>
            </a:extLst>
          </p:cNvPr>
          <p:cNvSpPr/>
          <p:nvPr/>
        </p:nvSpPr>
        <p:spPr>
          <a:xfrm>
            <a:off x="9831209" y="3419621"/>
            <a:ext cx="525916" cy="68580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15223" y="2911598"/>
            <a:ext cx="1879099" cy="17473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Sym_3  -&gt;  Q</a:t>
            </a:r>
          </a:p>
          <a:p>
            <a:r>
              <a:rPr lang="en-US" sz="2400" dirty="0">
                <a:solidFill>
                  <a:srgbClr val="FF0000"/>
                </a:solidFill>
              </a:rPr>
              <a:t>Sym_7  -&gt;  R</a:t>
            </a:r>
          </a:p>
          <a:p>
            <a:r>
              <a:rPr lang="mr-IN" sz="2400" dirty="0">
                <a:solidFill>
                  <a:srgbClr val="FF0000"/>
                </a:solidFill>
              </a:rPr>
              <a:t>…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9" name="内容占位符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1" y="2274774"/>
            <a:ext cx="6323044" cy="1194693"/>
          </a:xfrm>
          <a:prstGeom prst="rect">
            <a:avLst/>
          </a:prstGeom>
        </p:spPr>
      </p:pic>
      <p:pic>
        <p:nvPicPr>
          <p:cNvPr id="22" name="内容占位符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7" y="4012628"/>
            <a:ext cx="6616337" cy="176924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261825" y="5563989"/>
            <a:ext cx="404948" cy="2940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51983" y="3317528"/>
            <a:ext cx="414789" cy="2371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2" idx="0"/>
            <a:endCxn id="23" idx="4"/>
          </p:cNvCxnSpPr>
          <p:nvPr/>
        </p:nvCxnSpPr>
        <p:spPr>
          <a:xfrm flipH="1" flipV="1">
            <a:off x="4459378" y="3554702"/>
            <a:ext cx="4921" cy="20092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11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  <p:bldP spid="33" grpId="0" animBg="1"/>
      <p:bldP spid="21" grpId="0" animBg="1"/>
      <p:bldP spid="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Annotated Disassembly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1389640"/>
            <a:ext cx="8889902" cy="1093671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09254" y="6026728"/>
            <a:ext cx="6878781" cy="6026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83500" y="3048649"/>
            <a:ext cx="2016900" cy="7544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accent2"/>
                </a:solidFill>
              </a:rPr>
              <a:t>Accuracy</a:t>
            </a:r>
          </a:p>
        </p:txBody>
      </p:sp>
      <p:sp>
        <p:nvSpPr>
          <p:cNvPr id="6" name="Left Brace 5"/>
          <p:cNvSpPr/>
          <p:nvPr/>
        </p:nvSpPr>
        <p:spPr>
          <a:xfrm>
            <a:off x="3200400" y="2097268"/>
            <a:ext cx="353291" cy="2657186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25808" y="2204819"/>
            <a:ext cx="8466192" cy="7544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accent2"/>
                </a:solidFill>
              </a:rPr>
              <a:t>Data: the </a:t>
            </a:r>
            <a:r>
              <a:rPr lang="en-US" sz="3200">
                <a:solidFill>
                  <a:schemeClr val="accent2"/>
                </a:solidFill>
              </a:rPr>
              <a:t>portion of resolved </a:t>
            </a:r>
            <a:r>
              <a:rPr lang="en-US" sz="3200" dirty="0">
                <a:solidFill>
                  <a:schemeClr val="accent2"/>
                </a:solidFill>
              </a:rPr>
              <a:t>symbolic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725808" y="3680328"/>
            <a:ext cx="7627991" cy="7544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accent2"/>
                </a:solidFill>
              </a:rPr>
              <a:t>Code: the portion of resolved instructions </a:t>
            </a:r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9002" y="1690688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4482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Compare with Snowman (</a:t>
            </a:r>
            <a:r>
              <a:rPr kumimoji="1" lang="en-US" altLang="zh-CN" dirty="0" err="1"/>
              <a:t>decompiler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53" y="1690688"/>
            <a:ext cx="11292294" cy="432381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44236" y="4113604"/>
            <a:ext cx="3262746" cy="15182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911365" y="4183402"/>
            <a:ext cx="3650673" cy="1448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27A99-6D97-9A46-9926-4A41FD49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Kernel Bug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D4DB-E7DA-B542-B320-1C66E6A3B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F45E8-0158-DC42-A3E6-D535BCD90466}"/>
              </a:ext>
            </a:extLst>
          </p:cNvPr>
          <p:cNvSpPr/>
          <p:nvPr/>
        </p:nvSpPr>
        <p:spPr>
          <a:xfrm>
            <a:off x="469240" y="3970793"/>
            <a:ext cx="5185612" cy="26710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/* compute intermediate PID terms */</a:t>
            </a:r>
          </a:p>
          <a:p>
            <a:r>
              <a:rPr lang="en-US" i="1" dirty="0" err="1"/>
              <a:t>p_term</a:t>
            </a:r>
            <a:r>
              <a:rPr lang="en-US" i="1" dirty="0"/>
              <a:t> = -</a:t>
            </a:r>
            <a:r>
              <a:rPr lang="en-US" i="1" dirty="0" err="1"/>
              <a:t>p_param.kp</a:t>
            </a:r>
            <a:r>
              <a:rPr lang="en-US" i="1" dirty="0"/>
              <a:t> * (</a:t>
            </a:r>
            <a:r>
              <a:rPr lang="en-US" i="1" dirty="0" err="1"/>
              <a:t>xk</a:t>
            </a:r>
            <a:r>
              <a:rPr lang="en-US" i="1" dirty="0"/>
              <a:t> - xk_1);</a:t>
            </a:r>
          </a:p>
          <a:p>
            <a:r>
              <a:rPr lang="en-US" i="1" dirty="0" err="1"/>
              <a:t>i_term</a:t>
            </a:r>
            <a:r>
              <a:rPr lang="en-US" i="1" dirty="0"/>
              <a:t> = </a:t>
            </a:r>
            <a:r>
              <a:rPr lang="en-US" i="1" dirty="0" err="1">
                <a:solidFill>
                  <a:srgbClr val="FF0000"/>
                </a:solidFill>
              </a:rPr>
              <a:t>p_param.kp</a:t>
            </a:r>
            <a:r>
              <a:rPr lang="en-US" i="1" dirty="0"/>
              <a:t> * </a:t>
            </a:r>
            <a:r>
              <a:rPr lang="en-US" i="1" dirty="0" err="1"/>
              <a:t>p_param.ki</a:t>
            </a:r>
            <a:r>
              <a:rPr lang="en-US" i="1" dirty="0"/>
              <a:t> * </a:t>
            </a:r>
            <a:r>
              <a:rPr lang="en-US" i="1" dirty="0" err="1"/>
              <a:t>p_param.ts</a:t>
            </a:r>
            <a:r>
              <a:rPr lang="en-US" i="1" dirty="0"/>
              <a:t> * </a:t>
            </a:r>
            <a:r>
              <a:rPr lang="en-US" i="1" dirty="0" err="1"/>
              <a:t>ek</a:t>
            </a:r>
            <a:r>
              <a:rPr lang="en-US" i="1" dirty="0"/>
              <a:t>;</a:t>
            </a:r>
          </a:p>
          <a:p>
            <a:r>
              <a:rPr lang="en-US" i="1" dirty="0" err="1"/>
              <a:t>d_term</a:t>
            </a:r>
            <a:r>
              <a:rPr lang="en-US" i="1" dirty="0"/>
              <a:t> = -</a:t>
            </a:r>
            <a:r>
              <a:rPr lang="en-US" i="1" dirty="0" err="1">
                <a:solidFill>
                  <a:srgbClr val="FF0000"/>
                </a:solidFill>
              </a:rPr>
              <a:t>p_param.kp</a:t>
            </a:r>
            <a:r>
              <a:rPr lang="en-US" i="1" dirty="0"/>
              <a:t> * </a:t>
            </a:r>
            <a:r>
              <a:rPr lang="en-US" i="1" dirty="0" err="1"/>
              <a:t>p_param.kd</a:t>
            </a:r>
            <a:r>
              <a:rPr lang="en-US" i="1" dirty="0"/>
              <a:t> * (</a:t>
            </a:r>
            <a:r>
              <a:rPr lang="en-US" i="1" dirty="0" err="1"/>
              <a:t>xk</a:t>
            </a:r>
            <a:r>
              <a:rPr lang="en-US" i="1" dirty="0"/>
              <a:t> - 2 * xk_1</a:t>
            </a:r>
          </a:p>
          <a:p>
            <a:r>
              <a:rPr lang="en-US" i="1" dirty="0"/>
              <a:t>                 +xk_2) / </a:t>
            </a:r>
            <a:r>
              <a:rPr lang="en-US" i="1" dirty="0" err="1"/>
              <a:t>p_param.ts</a:t>
            </a:r>
            <a:r>
              <a:rPr lang="en-US" i="1" dirty="0"/>
              <a:t>;</a:t>
            </a:r>
          </a:p>
          <a:p>
            <a:endParaRPr lang="en-US" dirty="0"/>
          </a:p>
          <a:p>
            <a:r>
              <a:rPr lang="en-US" dirty="0"/>
              <a:t>/* compute output */</a:t>
            </a:r>
          </a:p>
          <a:p>
            <a:r>
              <a:rPr lang="en-US" i="1" dirty="0"/>
              <a:t>*</a:t>
            </a:r>
            <a:r>
              <a:rPr lang="en-US" i="1" dirty="0" err="1"/>
              <a:t>yk</a:t>
            </a:r>
            <a:r>
              <a:rPr lang="en-US" i="1" dirty="0"/>
              <a:t> += </a:t>
            </a:r>
            <a:r>
              <a:rPr lang="en-US" i="1" dirty="0" err="1"/>
              <a:t>p_term</a:t>
            </a:r>
            <a:r>
              <a:rPr lang="en-US" i="1" dirty="0"/>
              <a:t> + </a:t>
            </a:r>
            <a:r>
              <a:rPr lang="en-US" i="1" dirty="0" err="1"/>
              <a:t>i_term</a:t>
            </a:r>
            <a:r>
              <a:rPr lang="en-US" i="1" dirty="0"/>
              <a:t> + </a:t>
            </a:r>
            <a:r>
              <a:rPr lang="en-US" i="1" dirty="0" err="1"/>
              <a:t>d_term</a:t>
            </a:r>
            <a:r>
              <a:rPr lang="en-US" i="1" dirty="0"/>
              <a:t>;</a:t>
            </a:r>
          </a:p>
          <a:p>
            <a:r>
              <a:rPr lang="mr-IN" i="1" dirty="0"/>
              <a:t>…</a:t>
            </a:r>
            <a:endParaRPr lang="en-US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B9CA92-B3EA-0146-97F6-AE62816872F9}"/>
              </a:ext>
            </a:extLst>
          </p:cNvPr>
          <p:cNvSpPr/>
          <p:nvPr/>
        </p:nvSpPr>
        <p:spPr>
          <a:xfrm>
            <a:off x="2634924" y="3248899"/>
            <a:ext cx="854242" cy="312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/>
              <a:t>Mismo</a:t>
            </a:r>
            <a:endParaRPr lang="en-US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6A91F3-3C4B-6742-94F3-D2C44B9CFAB9}"/>
              </a:ext>
            </a:extLst>
          </p:cNvPr>
          <p:cNvGrpSpPr/>
          <p:nvPr/>
        </p:nvGrpSpPr>
        <p:grpSpPr>
          <a:xfrm>
            <a:off x="469240" y="1949475"/>
            <a:ext cx="5185612" cy="914405"/>
            <a:chOff x="3501189" y="1407690"/>
            <a:chExt cx="5185612" cy="7650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4E9854-769A-2D43-8081-CE9C54FE1490}"/>
                </a:ext>
              </a:extLst>
            </p:cNvPr>
            <p:cNvSpPr/>
            <p:nvPr/>
          </p:nvSpPr>
          <p:spPr>
            <a:xfrm>
              <a:off x="3501189" y="1407690"/>
              <a:ext cx="5185612" cy="7459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0EE7B8E-D003-1249-97DD-63E66E4A6864}"/>
                    </a:ext>
                  </a:extLst>
                </p:cNvPr>
                <p:cNvSpPr txBox="1"/>
                <p:nvPr/>
              </p:nvSpPr>
              <p:spPr>
                <a:xfrm>
                  <a:off x="3884896" y="1597338"/>
                  <a:ext cx="4418197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mr-IN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b="0" i="1" dirty="0">
                    <a:latin typeface="Cambria Math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∗(</m:t>
                        </m:r>
                        <m:sSub>
                          <m:sSub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 −2∗</m:t>
                        </m:r>
                        <m:sSub>
                          <m:sSub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)/</m:t>
                        </m:r>
                        <m:sSub>
                          <m:sSub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4896" y="1597338"/>
                  <a:ext cx="4418197" cy="5754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90" t="-58929" r="-1793" b="-5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02C956E-7461-D146-B7C4-FEADD2E150A4}"/>
              </a:ext>
            </a:extLst>
          </p:cNvPr>
          <p:cNvSpPr/>
          <p:nvPr/>
        </p:nvSpPr>
        <p:spPr>
          <a:xfrm>
            <a:off x="469239" y="2840506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Algorithm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0D8814-1AAD-4B48-8566-6A50E17244A3}"/>
              </a:ext>
            </a:extLst>
          </p:cNvPr>
          <p:cNvSpPr/>
          <p:nvPr/>
        </p:nvSpPr>
        <p:spPr>
          <a:xfrm>
            <a:off x="469239" y="3614880"/>
            <a:ext cx="151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Program Code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4BDA78-8EBB-784F-B720-36D6F19EC9B8}"/>
              </a:ext>
            </a:extLst>
          </p:cNvPr>
          <p:cNvCxnSpPr>
            <a:stCxn id="8" idx="2"/>
            <a:endCxn id="6" idx="0"/>
          </p:cNvCxnSpPr>
          <p:nvPr/>
        </p:nvCxnSpPr>
        <p:spPr>
          <a:xfrm flipH="1">
            <a:off x="3062045" y="2841048"/>
            <a:ext cx="1" cy="4078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E7DF56-5F04-1B45-B36A-3C709536AA56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H="1" flipV="1">
            <a:off x="3062045" y="3561720"/>
            <a:ext cx="1" cy="40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20EA6C0-586B-FC49-894D-F3ADC3D29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559" y="2221940"/>
            <a:ext cx="5956648" cy="34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1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</a:p>
          <a:p>
            <a:r>
              <a:rPr lang="en-US" dirty="0"/>
              <a:t>Trace-free memory data structure forensics</a:t>
            </a:r>
          </a:p>
          <a:p>
            <a:r>
              <a:rPr lang="en-US" dirty="0"/>
              <a:t>Reversing semantics of embedded </a:t>
            </a:r>
            <a:r>
              <a:rPr lang="en-US" dirty="0" err="1"/>
              <a:t>IoT</a:t>
            </a:r>
            <a:r>
              <a:rPr lang="en-US" dirty="0"/>
              <a:t> software binaries</a:t>
            </a:r>
          </a:p>
          <a:p>
            <a:r>
              <a:rPr lang="en-US" dirty="0">
                <a:solidFill>
                  <a:srgbClr val="FF0000"/>
                </a:solidFill>
              </a:rPr>
              <a:t>Case-study: data attacks against power system operations</a:t>
            </a:r>
          </a:p>
          <a:p>
            <a:r>
              <a:rPr lang="en-US" dirty="0"/>
              <a:t>Known vulnerability detection for Mobile/IoT firmware</a:t>
            </a:r>
          </a:p>
          <a:p>
            <a:r>
              <a:rPr lang="en-US" dirty="0"/>
              <a:t>Conclusion</a:t>
            </a:r>
          </a:p>
          <a:p>
            <a:pPr marL="0" indent="0">
              <a:buNone/>
            </a:pPr>
            <a:r>
              <a:rPr lang="en-US" sz="1600" dirty="0" err="1">
                <a:solidFill>
                  <a:srgbClr val="FF0000"/>
                </a:solidFill>
              </a:rPr>
              <a:t>Devendra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Shelar</a:t>
            </a:r>
            <a:r>
              <a:rPr lang="en-US" sz="1600" dirty="0">
                <a:solidFill>
                  <a:srgbClr val="FF0000"/>
                </a:solidFill>
              </a:rPr>
              <a:t>, </a:t>
            </a:r>
            <a:r>
              <a:rPr lang="en-US" sz="1600" dirty="0" err="1">
                <a:solidFill>
                  <a:srgbClr val="FF0000"/>
                </a:solidFill>
              </a:rPr>
              <a:t>Pengfei</a:t>
            </a:r>
            <a:r>
              <a:rPr lang="en-US" sz="1600" dirty="0">
                <a:solidFill>
                  <a:srgbClr val="FF0000"/>
                </a:solidFill>
              </a:rPr>
              <a:t> Sun, Saurabh Amin, </a:t>
            </a:r>
            <a:r>
              <a:rPr lang="en-US" sz="1600" dirty="0" err="1">
                <a:solidFill>
                  <a:srgbClr val="FF0000"/>
                </a:solidFill>
              </a:rPr>
              <a:t>Saman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Zonouz</a:t>
            </a:r>
            <a:r>
              <a:rPr lang="en-US" sz="1600" dirty="0">
                <a:solidFill>
                  <a:srgbClr val="FF0000"/>
                </a:solidFill>
              </a:rPr>
              <a:t>, Compromising Security of Economic Dispatch in Power System Operations. </a:t>
            </a:r>
            <a:r>
              <a:rPr lang="en-US" sz="1600" i="1" dirty="0">
                <a:solidFill>
                  <a:srgbClr val="FF0000"/>
                </a:solidFill>
              </a:rPr>
              <a:t>The 47th IEEE/IFIP International Conference on Dependable Systems and Networks (DSN 2017), 2017</a:t>
            </a:r>
            <a:r>
              <a:rPr lang="en-US" sz="1600" dirty="0">
                <a:solidFill>
                  <a:srgbClr val="FF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80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Attack Target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655" y="1506538"/>
            <a:ext cx="3911600" cy="494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55" y="4962093"/>
            <a:ext cx="1320800" cy="1422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52455" y="3844637"/>
            <a:ext cx="1143000" cy="1159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2294" y="3803073"/>
            <a:ext cx="2988868" cy="11590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Control algorithm (e.g. Optimal Power Flow)</a:t>
            </a:r>
          </a:p>
        </p:txBody>
      </p:sp>
    </p:spTree>
    <p:extLst>
      <p:ext uri="{BB962C8B-B14F-4D97-AF65-F5344CB8AC3E}">
        <p14:creationId xmlns:p14="http://schemas.microsoft.com/office/powerpoint/2010/main" val="426849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Physics-aware memory attack on control systems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49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2235224" y="2117876"/>
            <a:ext cx="7365975" cy="3811286"/>
            <a:chOff x="177825" y="1841369"/>
            <a:chExt cx="4883216" cy="2999213"/>
          </a:xfrm>
        </p:grpSpPr>
        <p:sp>
          <p:nvSpPr>
            <p:cNvPr id="5" name="Rectangle 4"/>
            <p:cNvSpPr/>
            <p:nvPr/>
          </p:nvSpPr>
          <p:spPr>
            <a:xfrm>
              <a:off x="1303408" y="3815928"/>
              <a:ext cx="3756236" cy="10246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z="1400" b="1" dirty="0"/>
                <a:t>Power System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2073571" y="3354484"/>
              <a:ext cx="0" cy="4348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860880" y="3354484"/>
              <a:ext cx="0" cy="4348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722273" y="4041574"/>
              <a:ext cx="182880" cy="182880"/>
            </a:xfrm>
            <a:prstGeom prst="ellipse">
              <a:avLst/>
            </a:prstGeom>
            <a:pattFill prst="wdDnDiag">
              <a:fgClr>
                <a:schemeClr val="tx1"/>
              </a:fgClr>
              <a:bgClr>
                <a:prstClr val="white"/>
              </a:bgClr>
            </a:patt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972710" y="4041574"/>
              <a:ext cx="182880" cy="182880"/>
            </a:xfrm>
            <a:prstGeom prst="ellipse">
              <a:avLst/>
            </a:prstGeom>
            <a:pattFill prst="wdDnDiag">
              <a:fgClr>
                <a:schemeClr val="tx1"/>
              </a:fgClr>
              <a:bgClr>
                <a:prstClr val="white"/>
              </a:bgClr>
            </a:patt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621585" y="4041574"/>
              <a:ext cx="182880" cy="182880"/>
            </a:xfrm>
            <a:prstGeom prst="ellipse">
              <a:avLst/>
            </a:prstGeom>
            <a:pattFill prst="wdDnDiag">
              <a:fgClr>
                <a:schemeClr val="tx1"/>
              </a:fgClr>
              <a:bgClr>
                <a:prstClr val="white"/>
              </a:bgClr>
            </a:patt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95179" y="3789358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3550116" y="4068143"/>
              <a:ext cx="182880" cy="182880"/>
            </a:xfrm>
            <a:prstGeom prst="ellipse">
              <a:avLst/>
            </a:prstGeom>
            <a:pattFill prst="sphere">
              <a:fgClr>
                <a:schemeClr val="tx1"/>
              </a:fgClr>
              <a:bgClr>
                <a:prstClr val="white"/>
              </a:bgClr>
            </a:patt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800553" y="4068143"/>
              <a:ext cx="182880" cy="182880"/>
            </a:xfrm>
            <a:prstGeom prst="ellipse">
              <a:avLst/>
            </a:prstGeom>
            <a:pattFill prst="sphere">
              <a:fgClr>
                <a:schemeClr val="tx1"/>
              </a:fgClr>
              <a:bgClr>
                <a:prstClr val="white"/>
              </a:bgClr>
            </a:patt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449428" y="4068143"/>
              <a:ext cx="182880" cy="182880"/>
            </a:xfrm>
            <a:prstGeom prst="ellipse">
              <a:avLst/>
            </a:prstGeom>
            <a:pattFill prst="sphere">
              <a:fgClr>
                <a:schemeClr val="tx1"/>
              </a:fgClr>
              <a:bgClr>
                <a:prstClr val="white"/>
              </a:bgClr>
            </a:patt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36534" y="3815927"/>
              <a:ext cx="34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61769" y="4223552"/>
              <a:ext cx="736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sensors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20372" y="4223552"/>
              <a:ext cx="8746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actuators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5458" y="3084285"/>
              <a:ext cx="4864173" cy="949774"/>
              <a:chOff x="1770028" y="2985704"/>
              <a:chExt cx="4864173" cy="949774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1810559" y="3499083"/>
                <a:ext cx="4823642" cy="0"/>
              </a:xfrm>
              <a:prstGeom prst="line">
                <a:avLst/>
              </a:prstGeom>
              <a:ln>
                <a:prstDash val="dashDot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1770028" y="2985704"/>
                <a:ext cx="6079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Cyber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770028" y="3627701"/>
                <a:ext cx="7675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Physical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304806" y="1841369"/>
              <a:ext cx="3756235" cy="1488652"/>
              <a:chOff x="2879376" y="1661728"/>
              <a:chExt cx="3756235" cy="1488652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879376" y="1661728"/>
                <a:ext cx="3756235" cy="148865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/>
                  <a:t>Controller Software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932358" y="2764982"/>
                <a:ext cx="12773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measurements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679276" y="2764982"/>
                <a:ext cx="15510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control commands</a:t>
                </a:r>
              </a:p>
            </p:txBody>
          </p:sp>
        </p:grpSp>
        <p:sp>
          <p:nvSpPr>
            <p:cNvPr id="26" name="Circular Arrow 25"/>
            <p:cNvSpPr>
              <a:spLocks noChangeAspect="1"/>
            </p:cNvSpPr>
            <p:nvPr/>
          </p:nvSpPr>
          <p:spPr>
            <a:xfrm>
              <a:off x="2709881" y="2209974"/>
              <a:ext cx="640254" cy="640079"/>
            </a:xfrm>
            <a:prstGeom prst="circular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7" name="Circular Arrow 26"/>
            <p:cNvSpPr>
              <a:spLocks noChangeAspect="1"/>
            </p:cNvSpPr>
            <p:nvPr/>
          </p:nvSpPr>
          <p:spPr>
            <a:xfrm flipH="1" flipV="1">
              <a:off x="2709881" y="2466664"/>
              <a:ext cx="640254" cy="640079"/>
            </a:xfrm>
            <a:prstGeom prst="circular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8840" y="2453154"/>
              <a:ext cx="10736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control loop</a:t>
              </a:r>
            </a:p>
          </p:txBody>
        </p:sp>
        <p:cxnSp>
          <p:nvCxnSpPr>
            <p:cNvPr id="29" name="Elbow Connector 28"/>
            <p:cNvCxnSpPr>
              <a:stCxn id="29" idx="0"/>
              <a:endCxn id="34" idx="1"/>
            </p:cNvCxnSpPr>
            <p:nvPr/>
          </p:nvCxnSpPr>
          <p:spPr>
            <a:xfrm rot="5400000" flipH="1" flipV="1">
              <a:off x="2028852" y="2574636"/>
              <a:ext cx="337580" cy="402395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34" idx="3"/>
              <a:endCxn id="30" idx="0"/>
            </p:cNvCxnSpPr>
            <p:nvPr/>
          </p:nvCxnSpPr>
          <p:spPr>
            <a:xfrm>
              <a:off x="3472509" y="2607043"/>
              <a:ext cx="407741" cy="33758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989" y="1891398"/>
              <a:ext cx="773285" cy="773285"/>
            </a:xfrm>
            <a:prstGeom prst="rect">
              <a:avLst/>
            </a:prstGeom>
          </p:spPr>
        </p:pic>
        <p:cxnSp>
          <p:nvCxnSpPr>
            <p:cNvPr id="32" name="Straight Arrow Connector 31"/>
            <p:cNvCxnSpPr>
              <a:stCxn id="7" idx="3"/>
              <a:endCxn id="23" idx="1"/>
            </p:cNvCxnSpPr>
            <p:nvPr/>
          </p:nvCxnSpPr>
          <p:spPr>
            <a:xfrm>
              <a:off x="1009274" y="2278041"/>
              <a:ext cx="1413235" cy="1059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4"/>
            <a:srcRect l="43922" t="41426" r="15642" b="9598"/>
            <a:stretch/>
          </p:blipFill>
          <p:spPr>
            <a:xfrm>
              <a:off x="2422509" y="2209974"/>
              <a:ext cx="287371" cy="348064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77825" y="2577213"/>
              <a:ext cx="12234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memory control </a:t>
              </a:r>
            </a:p>
            <a:p>
              <a:r>
                <a:rPr lang="en-US" sz="1200" dirty="0">
                  <a:solidFill>
                    <a:srgbClr val="FF0000"/>
                  </a:solidFill>
                </a:rPr>
                <a:t>data corruption</a:t>
              </a:r>
            </a:p>
          </p:txBody>
        </p:sp>
        <p:sp>
          <p:nvSpPr>
            <p:cNvPr id="35" name="Explosion 1 34"/>
            <p:cNvSpPr/>
            <p:nvPr/>
          </p:nvSpPr>
          <p:spPr>
            <a:xfrm>
              <a:off x="3711803" y="3717388"/>
              <a:ext cx="488245" cy="407624"/>
            </a:xfrm>
            <a:prstGeom prst="irregularSeal1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1912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Internet of Things (</a:t>
            </a:r>
            <a:r>
              <a:rPr lang="en-US" sz="4000" dirty="0" err="1"/>
              <a:t>IoT</a:t>
            </a:r>
            <a:r>
              <a:rPr lang="en-US" sz="4000" dirty="0"/>
              <a:t>) connected devices installed base worldwide from 2015 to 2025 (in billions)</a:t>
            </a:r>
            <a:br>
              <a:rPr lang="en-US" b="1" dirty="0">
                <a:solidFill>
                  <a:srgbClr val="4F4F4F"/>
                </a:solidFill>
                <a:latin typeface="Arial" pitchFamily="34" charset="0"/>
              </a:rPr>
            </a:br>
            <a:endParaRPr lang="en-US" dirty="0"/>
          </a:p>
        </p:txBody>
      </p:sp>
      <p:graphicFrame>
        <p:nvGraphicFramePr>
          <p:cNvPr id="4" name="ChartObject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1122173" y="6204178"/>
            <a:ext cx="12747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>
                <a:solidFill>
                  <a:srgbClr val="808080"/>
                </a:solidFill>
                <a:latin typeface="Arial" pitchFamily="34" charset="0"/>
              </a:rPr>
              <a:t>Source: </a:t>
            </a:r>
            <a:r>
              <a:rPr lang="en-US" sz="800">
                <a:solidFill>
                  <a:srgbClr val="808080"/>
                </a:solidFill>
                <a:latin typeface="Arial" pitchFamily="34" charset="0"/>
              </a:rPr>
              <a:t>IHS </a:t>
            </a:r>
            <a:r>
              <a:rPr lang="en-US" sz="800">
                <a:solidFill>
                  <a:srgbClr val="808080"/>
                </a:solidFill>
                <a:latin typeface="Arial" pitchFamily="34" charset="0"/>
                <a:hlinkClick r:id="rId4"/>
              </a:rPr>
              <a:t>ID 471264</a:t>
            </a:r>
            <a:endParaRPr lang="en-US" sz="800" dirty="0">
              <a:solidFill>
                <a:srgbClr val="808080"/>
              </a:solidFill>
              <a:latin typeface="Arial" pitchFamily="34" charset="0"/>
              <a:hlinkClick r:id="rId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01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50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29810" y="3578541"/>
            <a:ext cx="4739173" cy="8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Adversary-optimal value calculation for modifiable parameters</a:t>
            </a:r>
          </a:p>
        </p:txBody>
      </p:sp>
      <p:sp>
        <p:nvSpPr>
          <p:cNvPr id="9" name="Snip Single Corner Rectangle 8"/>
          <p:cNvSpPr/>
          <p:nvPr/>
        </p:nvSpPr>
        <p:spPr>
          <a:xfrm>
            <a:off x="4003295" y="2536359"/>
            <a:ext cx="5410869" cy="845668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Control-sensitive parameters (memory values) that can be detected and modified by the attack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29808" y="5693244"/>
            <a:ext cx="4739175" cy="8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Runtime attack: control-sensitive data location and corruption</a:t>
            </a:r>
          </a:p>
        </p:txBody>
      </p:sp>
      <p:cxnSp>
        <p:nvCxnSpPr>
          <p:cNvPr id="11" name="Straight Arrow Connector 6"/>
          <p:cNvCxnSpPr/>
          <p:nvPr/>
        </p:nvCxnSpPr>
        <p:spPr>
          <a:xfrm rot="10800000" flipV="1">
            <a:off x="4329812" y="1930958"/>
            <a:ext cx="2" cy="2070416"/>
          </a:xfrm>
          <a:prstGeom prst="bentConnector3">
            <a:avLst>
              <a:gd name="adj1" fmla="val 228601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29812" y="1508125"/>
            <a:ext cx="4739168" cy="845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Offline controller software analysis and memory pattern extraction</a:t>
            </a:r>
          </a:p>
        </p:txBody>
      </p:sp>
      <p:cxnSp>
        <p:nvCxnSpPr>
          <p:cNvPr id="13" name="Straight Arrow Connector 6"/>
          <p:cNvCxnSpPr/>
          <p:nvPr/>
        </p:nvCxnSpPr>
        <p:spPr>
          <a:xfrm>
            <a:off x="9068983" y="4001375"/>
            <a:ext cx="20370" cy="2114702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Snip Single Corner Rectangle 13"/>
          <p:cNvSpPr/>
          <p:nvPr/>
        </p:nvSpPr>
        <p:spPr>
          <a:xfrm flipH="1">
            <a:off x="4003292" y="4646318"/>
            <a:ext cx="5410869" cy="845668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Malicious values for 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control-sensitive parameters</a:t>
            </a:r>
          </a:p>
        </p:txBody>
      </p:sp>
    </p:spTree>
    <p:extLst>
      <p:ext uri="{BB962C8B-B14F-4D97-AF65-F5344CB8AC3E}">
        <p14:creationId xmlns:p14="http://schemas.microsoft.com/office/powerpoint/2010/main" val="135845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memory structural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51</a:t>
            </a:fld>
            <a:endParaRPr lang="en-US"/>
          </a:p>
        </p:txBody>
      </p:sp>
      <p:sp>
        <p:nvSpPr>
          <p:cNvPr id="6" name="Snip Single Corner Rectangle 5"/>
          <p:cNvSpPr/>
          <p:nvPr/>
        </p:nvSpPr>
        <p:spPr>
          <a:xfrm>
            <a:off x="2391589" y="2978005"/>
            <a:ext cx="1993374" cy="1531650"/>
          </a:xfrm>
          <a:prstGeom prst="snip1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rgbClr val="000000"/>
                </a:solidFill>
              </a:rPr>
              <a:t>Logical memory structural patterns</a:t>
            </a:r>
          </a:p>
        </p:txBody>
      </p:sp>
      <p:sp>
        <p:nvSpPr>
          <p:cNvPr id="7" name="Left Brace 6"/>
          <p:cNvSpPr/>
          <p:nvPr/>
        </p:nvSpPr>
        <p:spPr>
          <a:xfrm>
            <a:off x="5112327" y="2393012"/>
            <a:ext cx="540328" cy="2698534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07624" y="2558979"/>
            <a:ext cx="3919157" cy="584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Intra-class </a:t>
            </a:r>
            <a:r>
              <a:rPr lang="en-US" sz="2400">
                <a:solidFill>
                  <a:schemeClr val="tx1"/>
                </a:solidFill>
              </a:rPr>
              <a:t>type patterns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07624" y="3449782"/>
            <a:ext cx="4507976" cy="584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/>
              <a:t>Code pointer-instruction patterns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6007624" y="4340585"/>
            <a:ext cx="3919157" cy="584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Data pointer-based patterns</a:t>
            </a:r>
          </a:p>
        </p:txBody>
      </p:sp>
    </p:spTree>
    <p:extLst>
      <p:ext uri="{BB962C8B-B14F-4D97-AF65-F5344CB8AC3E}">
        <p14:creationId xmlns:p14="http://schemas.microsoft.com/office/powerpoint/2010/main" val="343101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PowerWorld</a:t>
            </a:r>
            <a:r>
              <a:rPr lang="en-US" dirty="0"/>
              <a:t> pre-attack system state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89" y="1844411"/>
            <a:ext cx="7915275" cy="3295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3947" y="5202979"/>
            <a:ext cx="407001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06410AE0 0001 0000 65C0 0949 0000 0000 0000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06410AF0 0000 0000 0000 0000 0000 0000 FE00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06410B00 0000 0000 0000 0000 0001 0000 0000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06410B10 0000 0000 0000 3FC0 FAE1 42C7 FAE1 42C7</a:t>
            </a:r>
          </a:p>
        </p:txBody>
      </p:sp>
      <p:sp>
        <p:nvSpPr>
          <p:cNvPr id="6" name="Rectangle 5"/>
          <p:cNvSpPr/>
          <p:nvPr/>
        </p:nvSpPr>
        <p:spPr>
          <a:xfrm>
            <a:off x="6068041" y="5202979"/>
            <a:ext cx="407001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06410840 0001 0000 64A0 0949 0000 0000 0000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06410850 0000 0000 0000 0000 0000 0000 FE00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06410860 0000 0000 0000 0000 0001 0000 0000 0000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06410870 0000 0000 0000 3FC0 FAE1 42C7 FAE1 42C7</a:t>
            </a:r>
          </a:p>
        </p:txBody>
      </p:sp>
      <p:sp>
        <p:nvSpPr>
          <p:cNvPr id="7" name="Rectangle 6"/>
          <p:cNvSpPr/>
          <p:nvPr/>
        </p:nvSpPr>
        <p:spPr>
          <a:xfrm>
            <a:off x="3615903" y="5724948"/>
            <a:ext cx="763757" cy="19383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9997" y="5724947"/>
            <a:ext cx="763757" cy="193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5400000" flipH="1" flipV="1">
            <a:off x="3550804" y="4224501"/>
            <a:ext cx="1959784" cy="1041114"/>
          </a:xfrm>
          <a:prstGeom prst="curvedConnector3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8" idx="0"/>
          </p:cNvCxnSpPr>
          <p:nvPr/>
        </p:nvCxnSpPr>
        <p:spPr>
          <a:xfrm rot="16200000" flipV="1">
            <a:off x="6638501" y="4351571"/>
            <a:ext cx="2158622" cy="58812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52</a:t>
            </a:fld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223652" y="2532433"/>
            <a:ext cx="777312" cy="5895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38052" y="2343192"/>
            <a:ext cx="1541933" cy="9680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F0000"/>
                </a:solidFill>
              </a:rPr>
              <a:t>Generator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84395" y="1897605"/>
            <a:ext cx="777312" cy="1869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799500" y="2033651"/>
            <a:ext cx="684895" cy="498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51253" y="1753606"/>
            <a:ext cx="2372494" cy="6528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F0000"/>
                </a:solidFill>
              </a:rPr>
              <a:t>Transmission line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67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45" y="1844411"/>
            <a:ext cx="7962900" cy="33528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044745" y="5204832"/>
            <a:ext cx="407001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06410AE0 0001 0000 65C0 0949 0000 0000 0000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06410AF0 0000 0000 0000 0000 0000 0000 FE00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06410B00 0000 0000 0000 0000 0001 0000 0000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06410B10 0000 0000 999A 4019 FAE1 42C7 FAE1 42C7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58839" y="5204832"/>
            <a:ext cx="407001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06410840 0001 0000 64A0 0949 0000 0000 0000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06410850 0000 0000 0000 0000 0000 0000 FE00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06410860 0000 0000 0000 0000 0001 0000 0000 0000</a:t>
            </a:r>
          </a:p>
          <a:p>
            <a:r>
              <a:rPr lang="en-US" sz="1050" dirty="0">
                <a:latin typeface="Courier" pitchFamily="49" charset="0"/>
                <a:ea typeface="SimSun" panose="02010600030101010101" pitchFamily="2" charset="-122"/>
              </a:rPr>
              <a:t>06410870 0000 0000 999A 3F99 FAE1 42C7 FAE1 42C7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06701" y="5726801"/>
            <a:ext cx="763757" cy="193835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620795" y="5726800"/>
            <a:ext cx="763757" cy="193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4" name="Curved Connector 23"/>
          <p:cNvCxnSpPr/>
          <p:nvPr/>
        </p:nvCxnSpPr>
        <p:spPr>
          <a:xfrm rot="5400000" flipH="1" flipV="1">
            <a:off x="3540366" y="4198552"/>
            <a:ext cx="1988819" cy="1067679"/>
          </a:xfrm>
          <a:prstGeom prst="curvedConnector3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3" idx="0"/>
          </p:cNvCxnSpPr>
          <p:nvPr/>
        </p:nvCxnSpPr>
        <p:spPr>
          <a:xfrm rot="16200000" flipV="1">
            <a:off x="6660758" y="4384883"/>
            <a:ext cx="2095705" cy="58812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PowerWorld</a:t>
            </a:r>
            <a:r>
              <a:rPr lang="en-US" dirty="0"/>
              <a:t> post-attack system state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67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HOW TO </a:t>
            </a:r>
            <a:r>
              <a:rPr lang="en-US" sz="3200" dirty="0"/>
              <a:t>recognize and recover </a:t>
            </a:r>
            <a:r>
              <a:rPr lang="en-US" sz="3200" b="1" dirty="0">
                <a:solidFill>
                  <a:schemeClr val="accent2"/>
                </a:solidFill>
              </a:rPr>
              <a:t>data structure instances </a:t>
            </a:r>
            <a:r>
              <a:rPr lang="en-US" sz="3200" dirty="0"/>
              <a:t>from a memory image </a:t>
            </a:r>
            <a:r>
              <a:rPr lang="en-US" sz="3200" b="1" dirty="0">
                <a:solidFill>
                  <a:schemeClr val="accent2"/>
                </a:solidFill>
              </a:rPr>
              <a:t>without execution traces</a:t>
            </a:r>
            <a:r>
              <a:rPr lang="en-US" sz="3200" dirty="0"/>
              <a:t>. 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HOW TO </a:t>
            </a:r>
            <a:r>
              <a:rPr lang="en-US" sz="3200" dirty="0"/>
              <a:t>locate the </a:t>
            </a:r>
            <a:r>
              <a:rPr lang="en-US" sz="3200" b="1" dirty="0">
                <a:solidFill>
                  <a:schemeClr val="accent2"/>
                </a:solidFill>
              </a:rPr>
              <a:t>critical control algorithm </a:t>
            </a:r>
            <a:r>
              <a:rPr lang="en-US" sz="3200" dirty="0"/>
              <a:t>implementation and extract the </a:t>
            </a:r>
            <a:r>
              <a:rPr lang="en-US" sz="3200" b="1" dirty="0">
                <a:solidFill>
                  <a:schemeClr val="accent2"/>
                </a:solidFill>
              </a:rPr>
              <a:t>semantic</a:t>
            </a:r>
            <a:r>
              <a:rPr lang="en-US" sz="3200" dirty="0">
                <a:solidFill>
                  <a:schemeClr val="accent2"/>
                </a:solidFill>
              </a:rPr>
              <a:t> </a:t>
            </a:r>
            <a:r>
              <a:rPr lang="en-US" sz="3200" dirty="0"/>
              <a:t>meaning for the associated memory addresses/registers. 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FF0000"/>
                </a:solidFill>
              </a:rPr>
              <a:t>HOW TO </a:t>
            </a:r>
            <a:r>
              <a:rPr lang="en-US" sz="3200" dirty="0"/>
              <a:t>leverage semantic reverse engineering for </a:t>
            </a:r>
            <a:r>
              <a:rPr lang="en-US" sz="3200" b="1" dirty="0">
                <a:solidFill>
                  <a:schemeClr val="accent2"/>
                </a:solidFill>
              </a:rPr>
              <a:t>vulnerability</a:t>
            </a:r>
            <a:r>
              <a:rPr lang="en-US" sz="3200" dirty="0"/>
              <a:t> detection.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Introduction</a:t>
            </a:r>
          </a:p>
          <a:p>
            <a:r>
              <a:rPr lang="en-US" dirty="0"/>
              <a:t>Trace-free memory data structure forensics</a:t>
            </a:r>
          </a:p>
          <a:p>
            <a:r>
              <a:rPr lang="en-US" dirty="0"/>
              <a:t>Reversing semantics of embedded </a:t>
            </a:r>
            <a:r>
              <a:rPr lang="en-US" dirty="0" err="1"/>
              <a:t>IoT</a:t>
            </a:r>
            <a:r>
              <a:rPr lang="en-US" dirty="0"/>
              <a:t> software binaries</a:t>
            </a:r>
          </a:p>
          <a:p>
            <a:r>
              <a:rPr lang="en-US" dirty="0"/>
              <a:t>Case-study: data attacks against power system operations</a:t>
            </a:r>
          </a:p>
          <a:p>
            <a:r>
              <a:rPr lang="en-US" dirty="0">
                <a:solidFill>
                  <a:srgbClr val="FF0000"/>
                </a:solidFill>
              </a:rPr>
              <a:t>Known vulnerability detection for Mobile/IoT firmware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 err="1">
                <a:solidFill>
                  <a:srgbClr val="FF0000"/>
                </a:solidFill>
              </a:rPr>
              <a:t>Pengfei</a:t>
            </a:r>
            <a:r>
              <a:rPr lang="en-US" sz="1600" dirty="0">
                <a:solidFill>
                  <a:srgbClr val="FF0000"/>
                </a:solidFill>
              </a:rPr>
              <a:t> Sun, Luis Garcia, </a:t>
            </a:r>
            <a:r>
              <a:rPr lang="en-US" sz="1600" dirty="0" err="1">
                <a:solidFill>
                  <a:srgbClr val="FF0000"/>
                </a:solidFill>
              </a:rPr>
              <a:t>Saman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Zonouz</a:t>
            </a:r>
            <a:r>
              <a:rPr lang="en-US" sz="1600" dirty="0">
                <a:solidFill>
                  <a:srgbClr val="FF0000"/>
                </a:solidFill>
              </a:rPr>
              <a:t>, I Know What You Didn't Do Last Vulnerability! Firmware  Analysis via Deep Learning for Known Security Vulnerabilities. </a:t>
            </a:r>
            <a:r>
              <a:rPr lang="en-US" sz="1600" i="1" dirty="0">
                <a:solidFill>
                  <a:srgbClr val="FF0000"/>
                </a:solidFill>
              </a:rPr>
              <a:t>The 26th ACM Conference on Computer and Communications Security (CCS’19), 2019, to be submitted.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17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F0C35F-3662-214C-A937-6C270955F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9" r="4217"/>
          <a:stretch/>
        </p:blipFill>
        <p:spPr>
          <a:xfrm>
            <a:off x="304800" y="274320"/>
            <a:ext cx="4650342" cy="332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D1923-1965-C74B-8305-509B84519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650" y="274320"/>
            <a:ext cx="6667500" cy="332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8F56A-24A4-164A-8DF1-8C4613538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816350"/>
            <a:ext cx="4650342" cy="2841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FEB6EB-6B5A-6D43-8FDE-A5F40E9A0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103" y="3601720"/>
            <a:ext cx="5094593" cy="322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2A2F1E-5247-9640-96DE-0F6F4C901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240" y="1251320"/>
            <a:ext cx="8973820" cy="4356999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sx="132000" sy="132000" algn="ctr" rotWithShape="0">
              <a:srgbClr val="000000">
                <a:alpha val="43137"/>
              </a:srgbClr>
            </a:outerShdw>
            <a:reflection stA="45000" endPos="0" dist="50800" dir="5400000" sy="-100000" algn="bl" rotWithShape="0"/>
            <a:softEdge rad="25400"/>
          </a:effec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936F608-3D58-7E4A-9A6A-3E7694050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8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0A8464-367B-B449-A51B-00B67C4DD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53394" cy="3067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85AA3-6EDF-9645-A5F4-FD2654B2B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7405"/>
            <a:ext cx="5468559" cy="3241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43B421-D00C-F549-8097-92EBA939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020" y="195715"/>
            <a:ext cx="7544477" cy="2407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6F4E15-14FA-E840-A30A-EE9B198C7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20" y="3067537"/>
            <a:ext cx="6944759" cy="3740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CF03B-1EF7-0041-870E-930B31804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3679" y="2103120"/>
            <a:ext cx="5677731" cy="4754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C26C5F-3D8E-1D4C-B9E0-0C6D40E91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9282" y="1610037"/>
            <a:ext cx="8121582" cy="3843020"/>
          </a:xfrm>
          <a:prstGeom prst="rect">
            <a:avLst/>
          </a:prstGeom>
          <a:effectLst>
            <a:outerShdw blurRad="50800" dist="50800" dir="5400000" sx="140000" sy="14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D8239DE-DB0B-BE41-8FCC-3C15CE86F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4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B021E5-5CDA-BC4A-8487-E6E0DB8C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0FCD1-B1E7-BF47-B871-2F9D0C575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08" t="7816" r="45500" b="7315"/>
          <a:stretch/>
        </p:blipFill>
        <p:spPr>
          <a:xfrm>
            <a:off x="5139558" y="-568099"/>
            <a:ext cx="7630511" cy="5216733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19F5ED-9FF1-0445-867C-D83759C17707}"/>
              </a:ext>
            </a:extLst>
          </p:cNvPr>
          <p:cNvSpPr/>
          <p:nvPr/>
        </p:nvSpPr>
        <p:spPr>
          <a:xfrm>
            <a:off x="2270234" y="2109542"/>
            <a:ext cx="1923393" cy="693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07/2016 so far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647C34-6CBF-EB4D-BDC6-6C49DA54FED2}"/>
              </a:ext>
            </a:extLst>
          </p:cNvPr>
          <p:cNvSpPr/>
          <p:nvPr/>
        </p:nvSpPr>
        <p:spPr>
          <a:xfrm>
            <a:off x="1797269" y="2708631"/>
            <a:ext cx="2869324" cy="113511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~</a:t>
            </a:r>
            <a:r>
              <a:rPr lang="en-US" dirty="0"/>
              <a:t> 2,076</a:t>
            </a:r>
            <a:r>
              <a:rPr lang="en-US" b="1" dirty="0"/>
              <a:t> REPORTED Vulnerabilities </a:t>
            </a:r>
          </a:p>
          <a:p>
            <a:pPr algn="ctr"/>
            <a:r>
              <a:rPr lang="en-US" b="1" dirty="0"/>
              <a:t>only in Android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23040-3B87-1C4E-9C9D-3D9654FED996}"/>
              </a:ext>
            </a:extLst>
          </p:cNvPr>
          <p:cNvSpPr txBox="1"/>
          <p:nvPr/>
        </p:nvSpPr>
        <p:spPr>
          <a:xfrm>
            <a:off x="8292662" y="-1702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3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87 -3.61018 L 0.05494 -6.53333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14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03926-60B3-2742-826E-E36366A3F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EFFFF-3D6C-8747-8121-E33BA0705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33" y="465666"/>
            <a:ext cx="4572000" cy="52959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38AAAD-CE76-B346-B8C1-D76047291A2C}"/>
              </a:ext>
            </a:extLst>
          </p:cNvPr>
          <p:cNvSpPr txBox="1">
            <a:spLocks/>
          </p:cNvSpPr>
          <p:nvPr/>
        </p:nvSpPr>
        <p:spPr>
          <a:xfrm>
            <a:off x="287867" y="1746489"/>
            <a:ext cx="6858000" cy="37999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14450" lvl="1" indent="-571500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SimSun" panose="02010600030101010101" pitchFamily="2" charset="-122"/>
              </a:rPr>
              <a:t>Patches are handed down a long chain, e.g., four parties for Android user (OS vendor </a:t>
            </a:r>
            <a:r>
              <a:rPr lang="en-US" altLang="zh-CN" sz="2800" dirty="0">
                <a:ea typeface="SimSun" panose="02010600030101010101" pitchFamily="2" charset="-122"/>
                <a:sym typeface="Wingdings" pitchFamily="2" charset="2"/>
              </a:rPr>
              <a:t> Chipset vendor  Phone vendor  Carrier</a:t>
            </a:r>
            <a:r>
              <a:rPr lang="en-US" altLang="zh-CN" sz="2800" dirty="0">
                <a:ea typeface="SimSun" panose="02010600030101010101" pitchFamily="2" charset="-122"/>
              </a:rPr>
              <a:t>)</a:t>
            </a:r>
          </a:p>
          <a:p>
            <a:pPr marL="1314450" lvl="1" indent="-571500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SimSun" panose="02010600030101010101" pitchFamily="2" charset="-122"/>
              </a:rPr>
              <a:t>Only some devices get pathed, even these “full patched” are still missing some patches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F372620-1FF8-844C-B706-A0CA6FD22389}"/>
              </a:ext>
            </a:extLst>
          </p:cNvPr>
          <p:cNvSpPr/>
          <p:nvPr/>
        </p:nvSpPr>
        <p:spPr>
          <a:xfrm>
            <a:off x="2175165" y="529550"/>
            <a:ext cx="2684704" cy="6936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Hidden patch gap</a:t>
            </a:r>
          </a:p>
        </p:txBody>
      </p:sp>
    </p:spTree>
    <p:extLst>
      <p:ext uri="{BB962C8B-B14F-4D97-AF65-F5344CB8AC3E}">
        <p14:creationId xmlns:p14="http://schemas.microsoft.com/office/powerpoint/2010/main" val="88270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Facts About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Society increasingly relies on software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 </a:t>
            </a:r>
            <a:r>
              <a:rPr lang="mr-IN" dirty="0"/>
              <a:t>…</a:t>
            </a:r>
            <a:r>
              <a:rPr lang="en-US" dirty="0"/>
              <a:t> but it is unreliable and low quality</a:t>
            </a:r>
          </a:p>
          <a:p>
            <a:r>
              <a:rPr lang="en-US" dirty="0"/>
              <a:t>Maintenance is always essential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 </a:t>
            </a:r>
            <a:r>
              <a:rPr lang="mr-IN" dirty="0"/>
              <a:t>…</a:t>
            </a:r>
            <a:r>
              <a:rPr lang="en-US" dirty="0"/>
              <a:t> but large amount embedded software is rarely 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6</a:t>
            </a:fld>
            <a:endParaRPr lang="en-US"/>
          </a:p>
        </p:txBody>
      </p:sp>
      <p:sp>
        <p:nvSpPr>
          <p:cNvPr id="5" name="7-Point Star 4"/>
          <p:cNvSpPr/>
          <p:nvPr/>
        </p:nvSpPr>
        <p:spPr>
          <a:xfrm>
            <a:off x="2733402" y="3899348"/>
            <a:ext cx="1905000" cy="914400"/>
          </a:xfrm>
          <a:prstGeom prst="star7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</a:t>
            </a:r>
          </a:p>
        </p:txBody>
      </p:sp>
    </p:spTree>
    <p:extLst>
      <p:ext uri="{BB962C8B-B14F-4D97-AF65-F5344CB8AC3E}">
        <p14:creationId xmlns:p14="http://schemas.microsoft.com/office/powerpoint/2010/main" val="179560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2D81-286D-5E4B-8D56-28E69DD3C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Automate the known vulnerability detection in Mobile/IoT?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758BE-0FE7-ED4D-88E7-A6E74FA9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744D30-CC59-E04E-BC76-ED13CEF3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994626"/>
            <a:ext cx="3810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87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76148A-2A89-AF4B-9C16-7AAC87EA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B021E5-5CDA-BC4A-8487-E6E0DB8C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0FCD1-B1E7-BF47-B871-2F9D0C575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08" t="7816" r="45500" b="7315"/>
          <a:stretch/>
        </p:blipFill>
        <p:spPr>
          <a:xfrm>
            <a:off x="5139558" y="-568099"/>
            <a:ext cx="7630511" cy="52167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23040-3B87-1C4E-9C9D-3D9654FED996}"/>
              </a:ext>
            </a:extLst>
          </p:cNvPr>
          <p:cNvSpPr txBox="1"/>
          <p:nvPr/>
        </p:nvSpPr>
        <p:spPr>
          <a:xfrm>
            <a:off x="8292662" y="-1702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911D76-AE73-4F40-98C8-C830A2EB4D9E}"/>
              </a:ext>
            </a:extLst>
          </p:cNvPr>
          <p:cNvGrpSpPr/>
          <p:nvPr/>
        </p:nvGrpSpPr>
        <p:grpSpPr>
          <a:xfrm>
            <a:off x="281944" y="1767336"/>
            <a:ext cx="1312190" cy="3010756"/>
            <a:chOff x="155820" y="1767336"/>
            <a:chExt cx="1312190" cy="301075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970620-72B5-5D4F-813C-34FA6246D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335" t="5758" r="15959" b="4658"/>
            <a:stretch/>
          </p:blipFill>
          <p:spPr>
            <a:xfrm>
              <a:off x="155820" y="1767336"/>
              <a:ext cx="1187679" cy="241664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4D7AA4-E0E8-3540-97E6-DF725C4CCC3C}"/>
                </a:ext>
              </a:extLst>
            </p:cNvPr>
            <p:cNvSpPr txBox="1"/>
            <p:nvPr/>
          </p:nvSpPr>
          <p:spPr>
            <a:xfrm>
              <a:off x="209332" y="4408760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Mobile/IoT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0F210D-CFD1-D54B-AD8E-A75C6D12B888}"/>
              </a:ext>
            </a:extLst>
          </p:cNvPr>
          <p:cNvGrpSpPr/>
          <p:nvPr/>
        </p:nvGrpSpPr>
        <p:grpSpPr>
          <a:xfrm>
            <a:off x="3058281" y="2059047"/>
            <a:ext cx="2457852" cy="2723032"/>
            <a:chOff x="2553785" y="2059047"/>
            <a:chExt cx="2457852" cy="272303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42DCF9-7414-4A4F-A7E3-7F280C846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3785" y="2059047"/>
              <a:ext cx="2457852" cy="198534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0D5E3A-B946-D149-9CD1-34D6488E8956}"/>
                </a:ext>
              </a:extLst>
            </p:cNvPr>
            <p:cNvSpPr txBox="1"/>
            <p:nvPr/>
          </p:nvSpPr>
          <p:spPr>
            <a:xfrm>
              <a:off x="3236952" y="4412747"/>
              <a:ext cx="1091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Firmware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E69564F-6D1F-E74F-88DB-B5507DA843C5}"/>
              </a:ext>
            </a:extLst>
          </p:cNvPr>
          <p:cNvGrpSpPr/>
          <p:nvPr/>
        </p:nvGrpSpPr>
        <p:grpSpPr>
          <a:xfrm>
            <a:off x="5901296" y="2293639"/>
            <a:ext cx="937547" cy="1463040"/>
            <a:chOff x="7491698" y="2811780"/>
            <a:chExt cx="937547" cy="1463040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A475707F-7ED1-D741-9442-BD9602FC017C}"/>
                </a:ext>
              </a:extLst>
            </p:cNvPr>
            <p:cNvSpPr/>
            <p:nvPr/>
          </p:nvSpPr>
          <p:spPr>
            <a:xfrm>
              <a:off x="7491699" y="2811780"/>
              <a:ext cx="937546" cy="1463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91DAF39-E377-7344-BC56-FA8B74FD3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1698" y="3154680"/>
              <a:ext cx="830358" cy="83035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8C3F9D-74C4-574C-8395-5FE697161491}"/>
              </a:ext>
            </a:extLst>
          </p:cNvPr>
          <p:cNvGrpSpPr/>
          <p:nvPr/>
        </p:nvGrpSpPr>
        <p:grpSpPr>
          <a:xfrm>
            <a:off x="1751789" y="2293639"/>
            <a:ext cx="937547" cy="1463040"/>
            <a:chOff x="2272745" y="2949099"/>
            <a:chExt cx="937547" cy="1463040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38703DE3-033E-014A-9E82-89CAF812327D}"/>
                </a:ext>
              </a:extLst>
            </p:cNvPr>
            <p:cNvSpPr/>
            <p:nvPr/>
          </p:nvSpPr>
          <p:spPr>
            <a:xfrm>
              <a:off x="2272746" y="2949099"/>
              <a:ext cx="937546" cy="1463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F5CFAB7-2B02-B941-92B1-09DA7B6E9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2745" y="3291999"/>
              <a:ext cx="830358" cy="83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54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987 -3.61018 L 0.05494 -6.53333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14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777A84-0C9F-1146-9638-0DE68C1BD3CC}"/>
              </a:ext>
            </a:extLst>
          </p:cNvPr>
          <p:cNvSpPr txBox="1"/>
          <p:nvPr/>
        </p:nvSpPr>
        <p:spPr>
          <a:xfrm>
            <a:off x="4516555" y="1311954"/>
            <a:ext cx="4269113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 source code available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 cooperation from device vendors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b="1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 cooperation from firmware developers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Palatino Linotype" charset="0"/>
                <a:cs typeface="Palatino Linotype" charset="0"/>
              </a:rPr>
              <a:t>Challenges for </a:t>
            </a:r>
            <a:r>
              <a:rPr lang="en-US" b="1" dirty="0">
                <a:solidFill>
                  <a:srgbClr val="FF0000"/>
                </a:solidFill>
                <a:ea typeface="Palatino Linotype" charset="0"/>
                <a:cs typeface="Palatino Linotype" charset="0"/>
              </a:rPr>
              <a:t>Vulnerability </a:t>
            </a:r>
            <a:r>
              <a:rPr lang="en-US" dirty="0">
                <a:ea typeface="Palatino Linotype" charset="0"/>
                <a:cs typeface="Palatino Linotype" charset="0"/>
              </a:rPr>
              <a:t>Detection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0979" y="2024584"/>
            <a:ext cx="3402495" cy="4053274"/>
            <a:chOff x="569334" y="2024584"/>
            <a:chExt cx="3402495" cy="40532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569334" y="3827445"/>
              <a:ext cx="1066800" cy="960120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2689682" y="3005811"/>
              <a:ext cx="1066800" cy="1411410"/>
              <a:chOff x="2590291" y="2111289"/>
              <a:chExt cx="1066800" cy="141141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0291" y="2111289"/>
                <a:ext cx="1066800" cy="960120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811444" y="3061034"/>
                <a:ext cx="7070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x86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003882" y="4656073"/>
              <a:ext cx="1087187" cy="1421785"/>
              <a:chOff x="2590291" y="3717655"/>
              <a:chExt cx="1087187" cy="142178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90291" y="3717655"/>
                <a:ext cx="1066800" cy="96012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652417" y="4677775"/>
                <a:ext cx="1025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5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ARM</a:t>
                </a:r>
                <a:endParaRPr lang="en-US" sz="2400" dirty="0">
                  <a:solidFill>
                    <a:schemeClr val="accent5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553477" y="2024584"/>
              <a:ext cx="2418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charset="0"/>
                  <a:ea typeface="Palatino Linotype" charset="0"/>
                  <a:cs typeface="Palatino Linotype" charset="0"/>
                </a:rPr>
                <a:t>Cross-Platform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017173" y="2956866"/>
            <a:ext cx="3385443" cy="3105055"/>
            <a:chOff x="5553884" y="3036380"/>
            <a:chExt cx="3385443" cy="310505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586" y="4172509"/>
              <a:ext cx="1363580" cy="102268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5631663" y="3072476"/>
              <a:ext cx="1066800" cy="96012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6606" y="3036380"/>
              <a:ext cx="960120" cy="96012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553884" y="5310438"/>
              <a:ext cx="33854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charset="0"/>
                  <a:ea typeface="Palatino Linotype" charset="0"/>
                  <a:cs typeface="Palatino Linotype" charset="0"/>
                </a:rPr>
                <a:t>Similar or not similar? It’s a problem!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805546" y="2099255"/>
            <a:ext cx="3143251" cy="4246062"/>
            <a:chOff x="8805546" y="2099255"/>
            <a:chExt cx="3143251" cy="424606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5546" y="3580100"/>
              <a:ext cx="1133584" cy="113358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10585174" y="3005811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585174" y="3213648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585174" y="3421485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585174" y="3629322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585174" y="3862195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0585174" y="4070032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585174" y="4277869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585174" y="4485706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587136" y="4700650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587136" y="4908487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587136" y="5116324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0587136" y="5324161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587136" y="5557034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587136" y="5764871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587136" y="5972708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587136" y="6180545"/>
              <a:ext cx="1361661" cy="164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653471" y="2099255"/>
              <a:ext cx="22933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charset="0"/>
                  <a:ea typeface="Palatino Linotype" charset="0"/>
                  <a:cs typeface="Palatino Linotype" charset="0"/>
                </a:rPr>
                <a:t>Automation &amp;</a:t>
              </a:r>
            </a:p>
            <a:p>
              <a:r>
                <a:rPr lang="en-US" sz="2400" dirty="0">
                  <a:latin typeface="Palatino Linotype" charset="0"/>
                  <a:ea typeface="Palatino Linotype" charset="0"/>
                  <a:cs typeface="Palatino Linotype" charset="0"/>
                </a:rPr>
                <a:t>Scalability</a:t>
              </a:r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4412974" y="1588860"/>
            <a:ext cx="9939" cy="501423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466635" y="1588860"/>
            <a:ext cx="9939" cy="501423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0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A9AA-35ED-054A-B608-8190DC30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76DC2-A0CD-874A-A5E9-9894D6B78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63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41086F-6C42-654B-AAB1-D77705EBCB3B}"/>
              </a:ext>
            </a:extLst>
          </p:cNvPr>
          <p:cNvSpPr/>
          <p:nvPr/>
        </p:nvSpPr>
        <p:spPr>
          <a:xfrm>
            <a:off x="1551712" y="4856026"/>
            <a:ext cx="2812470" cy="15003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/>
              <a:t>Genius(CCS’16)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Gemini(CCS’17)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761F15-EE05-9F4D-A097-A749C8836492}"/>
              </a:ext>
            </a:extLst>
          </p:cNvPr>
          <p:cNvSpPr/>
          <p:nvPr/>
        </p:nvSpPr>
        <p:spPr>
          <a:xfrm>
            <a:off x="1551711" y="2994008"/>
            <a:ext cx="2707467" cy="18620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BinDiff</a:t>
            </a:r>
            <a:r>
              <a:rPr lang="en-US" sz="2000" dirty="0"/>
              <a:t> (SSTIC'05)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BinJuice</a:t>
            </a:r>
            <a:r>
              <a:rPr lang="en-US" sz="2000" dirty="0"/>
              <a:t> (PPREW '13)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Blex</a:t>
            </a:r>
            <a:r>
              <a:rPr lang="en-US" sz="2000" dirty="0"/>
              <a:t> (Usenix’14)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Discovre</a:t>
            </a:r>
            <a:r>
              <a:rPr lang="en-US" sz="2000" dirty="0"/>
              <a:t> (NDSS’16)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FIBER(Usenix’18)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4E2F0D-6ED2-2942-993B-3DF3D8F5B5C7}"/>
              </a:ext>
            </a:extLst>
          </p:cNvPr>
          <p:cNvSpPr/>
          <p:nvPr/>
        </p:nvSpPr>
        <p:spPr>
          <a:xfrm>
            <a:off x="1551712" y="1534446"/>
            <a:ext cx="2604656" cy="11626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 err="1"/>
              <a:t>Ccfinder</a:t>
            </a:r>
            <a:r>
              <a:rPr lang="en-US" sz="2000" dirty="0"/>
              <a:t> (IEEE’02)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Deckard(IEEE’07)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FD64FB9-2242-2745-B3DF-BE6E94CF97B3}"/>
              </a:ext>
            </a:extLst>
          </p:cNvPr>
          <p:cNvSpPr/>
          <p:nvPr/>
        </p:nvSpPr>
        <p:spPr>
          <a:xfrm>
            <a:off x="5486400" y="2994008"/>
            <a:ext cx="270164" cy="1648063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2E7C464F-97A3-D34A-A4DC-562495D15903}"/>
              </a:ext>
            </a:extLst>
          </p:cNvPr>
          <p:cNvSpPr/>
          <p:nvPr/>
        </p:nvSpPr>
        <p:spPr>
          <a:xfrm>
            <a:off x="5486400" y="5124024"/>
            <a:ext cx="322118" cy="964328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48233F4-463D-744A-B64D-B5712F9FAE15}"/>
              </a:ext>
            </a:extLst>
          </p:cNvPr>
          <p:cNvSpPr/>
          <p:nvPr/>
        </p:nvSpPr>
        <p:spPr>
          <a:xfrm>
            <a:off x="5486400" y="1668445"/>
            <a:ext cx="322118" cy="964328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AA86F-D3AA-2148-9C3F-17D833B8D6C0}"/>
              </a:ext>
            </a:extLst>
          </p:cNvPr>
          <p:cNvSpPr/>
          <p:nvPr/>
        </p:nvSpPr>
        <p:spPr>
          <a:xfrm>
            <a:off x="6470073" y="1722763"/>
            <a:ext cx="3512127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rgbClr val="FF0000"/>
                </a:solidFill>
              </a:rPr>
              <a:t>Soure</a:t>
            </a:r>
            <a:r>
              <a:rPr lang="en-US" sz="2000" dirty="0">
                <a:solidFill>
                  <a:srgbClr val="FF0000"/>
                </a:solidFill>
              </a:rPr>
              <a:t> code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D0630F-3C55-1A49-A1EE-F8B562C879A3}"/>
              </a:ext>
            </a:extLst>
          </p:cNvPr>
          <p:cNvSpPr/>
          <p:nvPr/>
        </p:nvSpPr>
        <p:spPr>
          <a:xfrm>
            <a:off x="6470073" y="2994008"/>
            <a:ext cx="3754582" cy="16480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Binary,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Only Static or dynamic analysis,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No cross-platform,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Overhead high,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Know the location of vulnerability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9BE6B5-D89C-5947-9954-20113F09D6F4}"/>
              </a:ext>
            </a:extLst>
          </p:cNvPr>
          <p:cNvSpPr/>
          <p:nvPr/>
        </p:nvSpPr>
        <p:spPr>
          <a:xfrm>
            <a:off x="6470073" y="5221621"/>
            <a:ext cx="3512127" cy="825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FF0000"/>
                </a:solidFill>
              </a:rPr>
              <a:t>Machine learning,</a:t>
            </a:r>
          </a:p>
          <a:p>
            <a:r>
              <a:rPr lang="en-US" sz="2000" dirty="0">
                <a:solidFill>
                  <a:srgbClr val="FF0000"/>
                </a:solidFill>
              </a:rPr>
              <a:t>Large search space problem</a:t>
            </a:r>
          </a:p>
        </p:txBody>
      </p:sp>
    </p:spTree>
    <p:extLst>
      <p:ext uri="{BB962C8B-B14F-4D97-AF65-F5344CB8AC3E}">
        <p14:creationId xmlns:p14="http://schemas.microsoft.com/office/powerpoint/2010/main" val="4767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3912-F987-7C4E-80B1-E5D77F4B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BinSec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52E8D-5AB5-D54F-892C-1D4153223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Automated vulnerability assessment of Mobile and IoT firmware</a:t>
            </a:r>
          </a:p>
          <a:p>
            <a:pPr lvl="1"/>
            <a:r>
              <a:rPr lang="en-US" dirty="0"/>
              <a:t>To detect known security vulnerabilities</a:t>
            </a:r>
          </a:p>
          <a:p>
            <a:endParaRPr lang="en-US" dirty="0"/>
          </a:p>
          <a:p>
            <a:r>
              <a:rPr lang="en-US" dirty="0"/>
              <a:t>Assumptions (threat model): </a:t>
            </a:r>
          </a:p>
          <a:p>
            <a:pPr lvl="1"/>
            <a:r>
              <a:rPr lang="en-US" dirty="0"/>
              <a:t>No source code access is available</a:t>
            </a:r>
          </a:p>
          <a:p>
            <a:pPr lvl="1"/>
            <a:r>
              <a:rPr lang="en-US" dirty="0"/>
              <a:t>No cooperation from the device vendors</a:t>
            </a:r>
          </a:p>
          <a:p>
            <a:endParaRPr lang="en-US" dirty="0"/>
          </a:p>
          <a:p>
            <a:r>
              <a:rPr lang="en-US" dirty="0"/>
              <a:t>Success measures</a:t>
            </a:r>
          </a:p>
          <a:p>
            <a:pPr lvl="1"/>
            <a:r>
              <a:rPr lang="en-US" dirty="0"/>
              <a:t>Accuracy: identify vulnerable/malicious code w/o false positives</a:t>
            </a:r>
          </a:p>
          <a:p>
            <a:pPr lvl="1"/>
            <a:r>
              <a:rPr lang="en-US" dirty="0"/>
              <a:t>Performance: reasonable analysis time for practical deployments</a:t>
            </a:r>
          </a:p>
          <a:p>
            <a:pPr lvl="1"/>
            <a:r>
              <a:rPr lang="en-US" dirty="0"/>
              <a:t>Usable: human-perceivable report generation about the discoveries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9F377-5FA2-E840-9ACE-980C52258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79705"/>
            <a:ext cx="2047240" cy="204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216BC-81A4-0F4D-9413-F3C4E5F77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397" y="4267200"/>
            <a:ext cx="2770603" cy="2590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D8A72-2274-164B-8163-D1BD7732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70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758BE-0FE7-ED4D-88E7-A6E74FA9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B6601-734F-DF44-9B81-8FD327A2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494" y="0"/>
            <a:ext cx="1232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187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C979-7A3D-1341-908B-6DB4B101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BinSec’s</a:t>
            </a:r>
            <a:r>
              <a:rPr lang="en-US" dirty="0"/>
              <a:t> Architecture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D63589-F965-BF49-B770-E7A927CDD404}"/>
              </a:ext>
            </a:extLst>
          </p:cNvPr>
          <p:cNvGrpSpPr/>
          <p:nvPr/>
        </p:nvGrpSpPr>
        <p:grpSpPr>
          <a:xfrm>
            <a:off x="92002" y="1686560"/>
            <a:ext cx="11896798" cy="1219200"/>
            <a:chOff x="92002" y="1686560"/>
            <a:chExt cx="11896798" cy="1219200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41841C6D-F24F-5645-9D19-C9A1BF32113B}"/>
                </a:ext>
              </a:extLst>
            </p:cNvPr>
            <p:cNvSpPr/>
            <p:nvPr/>
          </p:nvSpPr>
          <p:spPr>
            <a:xfrm>
              <a:off x="4307840" y="1788160"/>
              <a:ext cx="1198880" cy="8331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CFGs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B4EF6F-2990-9A4A-BC17-BB9A43CED7E7}"/>
                </a:ext>
              </a:extLst>
            </p:cNvPr>
            <p:cNvSpPr/>
            <p:nvPr/>
          </p:nvSpPr>
          <p:spPr>
            <a:xfrm>
              <a:off x="5501640" y="1686560"/>
              <a:ext cx="2458720" cy="1036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Firmware Analysis </a:t>
              </a:r>
              <a:br>
                <a:rPr lang="en-US" dirty="0"/>
              </a:br>
              <a:r>
                <a:rPr lang="en-US" dirty="0"/>
                <a:t>and Feature Extraction</a:t>
              </a:r>
            </a:p>
          </p:txBody>
        </p:sp>
        <p:sp>
          <p:nvSpPr>
            <p:cNvPr id="8" name="Snip Single Corner Rectangle 7">
              <a:extLst>
                <a:ext uri="{FF2B5EF4-FFF2-40B4-BE49-F238E27FC236}">
                  <a16:creationId xmlns:a16="http://schemas.microsoft.com/office/drawing/2014/main" id="{111431C8-297B-614E-907B-3E13DFD43368}"/>
                </a:ext>
              </a:extLst>
            </p:cNvPr>
            <p:cNvSpPr/>
            <p:nvPr/>
          </p:nvSpPr>
          <p:spPr>
            <a:xfrm>
              <a:off x="1711960" y="1686560"/>
              <a:ext cx="2560320" cy="1036320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Vulnerable Code DB</a:t>
              </a:r>
            </a:p>
            <a:p>
              <a:pPr algn="ctr"/>
              <a:r>
                <a:rPr lang="en-US" dirty="0"/>
                <a:t>(e.g., CVEs)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540FA57F-6802-F14D-B239-AE25F052A1CC}"/>
                </a:ext>
              </a:extLst>
            </p:cNvPr>
            <p:cNvSpPr/>
            <p:nvPr/>
          </p:nvSpPr>
          <p:spPr>
            <a:xfrm>
              <a:off x="8016240" y="1788160"/>
              <a:ext cx="1198880" cy="8331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180CF93-A035-8E45-AC66-DE6944225E58}"/>
                </a:ext>
              </a:extLst>
            </p:cNvPr>
            <p:cNvSpPr/>
            <p:nvPr/>
          </p:nvSpPr>
          <p:spPr>
            <a:xfrm>
              <a:off x="9250680" y="1686560"/>
              <a:ext cx="2458720" cy="10363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Deep Learning Neural Network Model Training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6105D2-15B9-C843-87C2-6FF5C946127A}"/>
                </a:ext>
              </a:extLst>
            </p:cNvPr>
            <p:cNvCxnSpPr/>
            <p:nvPr/>
          </p:nvCxnSpPr>
          <p:spPr>
            <a:xfrm>
              <a:off x="548640" y="2905760"/>
              <a:ext cx="11440160" cy="0"/>
            </a:xfrm>
            <a:prstGeom prst="line">
              <a:avLst/>
            </a:prstGeom>
            <a:ln w="2540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92CB1C-89CC-3A4E-8515-4E7902D2C98B}"/>
                </a:ext>
              </a:extLst>
            </p:cNvPr>
            <p:cNvSpPr txBox="1"/>
            <p:nvPr/>
          </p:nvSpPr>
          <p:spPr>
            <a:xfrm>
              <a:off x="92002" y="1956355"/>
              <a:ext cx="15113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Preprocessing</a:t>
              </a:r>
            </a:p>
            <a:p>
              <a:r>
                <a:rPr lang="en-US" b="1" dirty="0"/>
                <a:t>(one-time)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DBCF29-9E3A-8447-B8C2-96050669D781}"/>
              </a:ext>
            </a:extLst>
          </p:cNvPr>
          <p:cNvGrpSpPr/>
          <p:nvPr/>
        </p:nvGrpSpPr>
        <p:grpSpPr>
          <a:xfrm>
            <a:off x="92002" y="2722880"/>
            <a:ext cx="11896798" cy="1615440"/>
            <a:chOff x="92002" y="2722880"/>
            <a:chExt cx="11896798" cy="1615440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18189664-224C-034A-9B38-57C913CA1BBB}"/>
                </a:ext>
              </a:extLst>
            </p:cNvPr>
            <p:cNvSpPr/>
            <p:nvPr/>
          </p:nvSpPr>
          <p:spPr>
            <a:xfrm>
              <a:off x="4307840" y="3241040"/>
              <a:ext cx="1198880" cy="83312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binary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6F1399-54E9-6E49-88B6-FC403B105E7A}"/>
                </a:ext>
              </a:extLst>
            </p:cNvPr>
            <p:cNvSpPr/>
            <p:nvPr/>
          </p:nvSpPr>
          <p:spPr>
            <a:xfrm>
              <a:off x="5501640" y="3139440"/>
              <a:ext cx="2458720" cy="10363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Feature Vector Calculation for All the Functions</a:t>
              </a:r>
            </a:p>
          </p:txBody>
        </p:sp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58C1672E-9C5A-DD4C-B76A-7915D4C819E9}"/>
                </a:ext>
              </a:extLst>
            </p:cNvPr>
            <p:cNvSpPr/>
            <p:nvPr/>
          </p:nvSpPr>
          <p:spPr>
            <a:xfrm>
              <a:off x="1711960" y="3139440"/>
              <a:ext cx="2560320" cy="1036320"/>
            </a:xfrm>
            <a:prstGeom prst="snip1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 Mobile/IoT Firmware Image Binary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0AA30C72-69D1-0549-BD7C-3696C64D715D}"/>
                </a:ext>
              </a:extLst>
            </p:cNvPr>
            <p:cNvSpPr/>
            <p:nvPr/>
          </p:nvSpPr>
          <p:spPr>
            <a:xfrm>
              <a:off x="8016240" y="3241040"/>
              <a:ext cx="1198880" cy="83312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ED68F8F-7C28-924F-809B-44055F381E76}"/>
                </a:ext>
              </a:extLst>
            </p:cNvPr>
            <p:cNvSpPr/>
            <p:nvPr/>
          </p:nvSpPr>
          <p:spPr>
            <a:xfrm>
              <a:off x="9250680" y="3139440"/>
              <a:ext cx="2458720" cy="10363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Classification </a:t>
              </a:r>
              <a:br>
                <a:rPr lang="en-US" dirty="0"/>
              </a:br>
              <a:r>
                <a:rPr lang="en-US" dirty="0"/>
                <a:t>(whether vulnerable?)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4B0EC5-E48A-BA46-A14F-B5F8DCABDCAB}"/>
                </a:ext>
              </a:extLst>
            </p:cNvPr>
            <p:cNvCxnSpPr>
              <a:stCxn id="10" idx="2"/>
              <a:endCxn id="15" idx="0"/>
            </p:cNvCxnSpPr>
            <p:nvPr/>
          </p:nvCxnSpPr>
          <p:spPr>
            <a:xfrm>
              <a:off x="10480040" y="2722880"/>
              <a:ext cx="0" cy="41656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D15295-EB49-DB49-B8E5-F3244E262C03}"/>
                </a:ext>
              </a:extLst>
            </p:cNvPr>
            <p:cNvCxnSpPr/>
            <p:nvPr/>
          </p:nvCxnSpPr>
          <p:spPr>
            <a:xfrm>
              <a:off x="548640" y="4338320"/>
              <a:ext cx="11440160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AE6AEE-4258-294E-A778-D599B482B048}"/>
                </a:ext>
              </a:extLst>
            </p:cNvPr>
            <p:cNvSpPr txBox="1"/>
            <p:nvPr/>
          </p:nvSpPr>
          <p:spPr>
            <a:xfrm>
              <a:off x="92002" y="3307865"/>
              <a:ext cx="1547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Firmware</a:t>
              </a:r>
            </a:p>
            <a:p>
              <a:r>
                <a:rPr lang="en-US" b="1" dirty="0"/>
                <a:t>Static Analysis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0C5C68-D9AF-FF4A-B37B-01B84A019863}"/>
              </a:ext>
            </a:extLst>
          </p:cNvPr>
          <p:cNvGrpSpPr/>
          <p:nvPr/>
        </p:nvGrpSpPr>
        <p:grpSpPr>
          <a:xfrm>
            <a:off x="55880" y="4175760"/>
            <a:ext cx="11653520" cy="1544320"/>
            <a:chOff x="55880" y="4175760"/>
            <a:chExt cx="11653520" cy="1544320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72182C03-45D0-954F-B7C3-CD17363B8B41}"/>
                </a:ext>
              </a:extLst>
            </p:cNvPr>
            <p:cNvSpPr/>
            <p:nvPr/>
          </p:nvSpPr>
          <p:spPr>
            <a:xfrm>
              <a:off x="4307840" y="4785360"/>
              <a:ext cx="1198880" cy="83312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traces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7B2DBB-18AA-EC4E-82FF-9A0D3AC30645}"/>
                </a:ext>
              </a:extLst>
            </p:cNvPr>
            <p:cNvSpPr/>
            <p:nvPr/>
          </p:nvSpPr>
          <p:spPr>
            <a:xfrm>
              <a:off x="5501640" y="4683760"/>
              <a:ext cx="2458720" cy="1036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Dynamic Analysis of the Execution Traces</a:t>
              </a: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D3827E20-DEE6-C84E-8471-2CFF9E4DA535}"/>
                </a:ext>
              </a:extLst>
            </p:cNvPr>
            <p:cNvSpPr/>
            <p:nvPr/>
          </p:nvSpPr>
          <p:spPr>
            <a:xfrm>
              <a:off x="8016240" y="4785360"/>
              <a:ext cx="1198880" cy="83312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B6F2DF-A5F3-CF4A-97BE-ECADE7E3A50F}"/>
                </a:ext>
              </a:extLst>
            </p:cNvPr>
            <p:cNvSpPr/>
            <p:nvPr/>
          </p:nvSpPr>
          <p:spPr>
            <a:xfrm>
              <a:off x="9250680" y="4683760"/>
              <a:ext cx="2458720" cy="1036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Trace-to-Trace Similarity Analysis to Discard False Positives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C4BFE721-D2E5-AB4E-8270-5E45ECE64831}"/>
                </a:ext>
              </a:extLst>
            </p:cNvPr>
            <p:cNvCxnSpPr>
              <a:cxnSpLocks/>
              <a:stCxn id="15" idx="2"/>
              <a:endCxn id="26" idx="1"/>
            </p:cNvCxnSpPr>
            <p:nvPr/>
          </p:nvCxnSpPr>
          <p:spPr>
            <a:xfrm rot="5400000">
              <a:off x="5582920" y="304800"/>
              <a:ext cx="1026160" cy="8768080"/>
            </a:xfrm>
            <a:prstGeom prst="bentConnector4">
              <a:avLst>
                <a:gd name="adj1" fmla="val 24752"/>
                <a:gd name="adj2" fmla="val 102607"/>
              </a:avLst>
            </a:prstGeom>
            <a:ln w="508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672B73D-DFC5-A143-A8EA-BA2343A4B26E}"/>
                </a:ext>
              </a:extLst>
            </p:cNvPr>
            <p:cNvSpPr/>
            <p:nvPr/>
          </p:nvSpPr>
          <p:spPr>
            <a:xfrm>
              <a:off x="1711960" y="4683760"/>
              <a:ext cx="2560320" cy="103632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On-Device | Emulator-Based Execution of Reported Vulnerabilities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67D5C9-AFE0-D74D-8939-F9002C859DFD}"/>
                </a:ext>
              </a:extLst>
            </p:cNvPr>
            <p:cNvSpPr txBox="1"/>
            <p:nvPr/>
          </p:nvSpPr>
          <p:spPr>
            <a:xfrm>
              <a:off x="55880" y="4649215"/>
              <a:ext cx="117865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Dynamic </a:t>
              </a:r>
            </a:p>
            <a:p>
              <a:r>
                <a:rPr lang="en-US" b="1" dirty="0"/>
                <a:t>Analysis &amp;</a:t>
              </a:r>
            </a:p>
            <a:p>
              <a:r>
                <a:rPr lang="en-US" b="1" dirty="0"/>
                <a:t>Reporting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98BB78-0E80-A945-9C0D-D70D1FE53C60}"/>
              </a:ext>
            </a:extLst>
          </p:cNvPr>
          <p:cNvGrpSpPr/>
          <p:nvPr/>
        </p:nvGrpSpPr>
        <p:grpSpPr>
          <a:xfrm>
            <a:off x="3759200" y="5201920"/>
            <a:ext cx="7950200" cy="1463039"/>
            <a:chOff x="3759200" y="5201920"/>
            <a:chExt cx="7950200" cy="14630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A5030E-7B01-D24C-AF18-CF775BBEC05D}"/>
                </a:ext>
              </a:extLst>
            </p:cNvPr>
            <p:cNvSpPr/>
            <p:nvPr/>
          </p:nvSpPr>
          <p:spPr>
            <a:xfrm>
              <a:off x="3759200" y="5984238"/>
              <a:ext cx="7320280" cy="68072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Reports: vulnerable code points, sample exploits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687D89B4-EDDD-D84F-9B8D-B30539F71D17}"/>
                </a:ext>
              </a:extLst>
            </p:cNvPr>
            <p:cNvCxnSpPr>
              <a:cxnSpLocks/>
              <a:stCxn id="20" idx="3"/>
              <a:endCxn id="42" idx="3"/>
            </p:cNvCxnSpPr>
            <p:nvPr/>
          </p:nvCxnSpPr>
          <p:spPr>
            <a:xfrm flipH="1">
              <a:off x="11079480" y="5201920"/>
              <a:ext cx="629920" cy="1122679"/>
            </a:xfrm>
            <a:prstGeom prst="bentConnector3">
              <a:avLst>
                <a:gd name="adj1" fmla="val -36290"/>
              </a:avLst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83C1B306-C99B-1642-8D9F-912D5836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66</a:t>
            </a:fld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CE2C294-0213-7548-9FE1-83FA7B308F04}"/>
              </a:ext>
            </a:extLst>
          </p:cNvPr>
          <p:cNvSpPr/>
          <p:nvPr/>
        </p:nvSpPr>
        <p:spPr>
          <a:xfrm>
            <a:off x="92002" y="1450428"/>
            <a:ext cx="11896798" cy="145533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 1. Use A.I. and Machine Learning to Train the </a:t>
            </a:r>
            <a:r>
              <a:rPr lang="en-US" sz="3200" b="1" dirty="0"/>
              <a:t>Vulnerability Detecto</a:t>
            </a:r>
            <a:r>
              <a:rPr lang="en-US" sz="3200" dirty="0"/>
              <a:t>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15EC995-330A-6149-8352-B0F9210B0A99}"/>
              </a:ext>
            </a:extLst>
          </p:cNvPr>
          <p:cNvSpPr/>
          <p:nvPr/>
        </p:nvSpPr>
        <p:spPr>
          <a:xfrm>
            <a:off x="92002" y="2988868"/>
            <a:ext cx="11896798" cy="14553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 2. </a:t>
            </a:r>
            <a:r>
              <a:rPr lang="en-US" sz="3200" b="1" dirty="0"/>
              <a:t>Vulnerability Detecto</a:t>
            </a:r>
            <a:r>
              <a:rPr lang="en-US" sz="3200" dirty="0"/>
              <a:t>r analyzes the </a:t>
            </a:r>
            <a:r>
              <a:rPr lang="en-US" sz="3200" b="1" dirty="0"/>
              <a:t>target</a:t>
            </a:r>
            <a:r>
              <a:rPr lang="en-US" sz="3200" dirty="0"/>
              <a:t> Mobile/IOT firmware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CE820F2-ED36-674C-A905-37574FFB661E}"/>
              </a:ext>
            </a:extLst>
          </p:cNvPr>
          <p:cNvSpPr/>
          <p:nvPr/>
        </p:nvSpPr>
        <p:spPr>
          <a:xfrm>
            <a:off x="92002" y="4497375"/>
            <a:ext cx="11896798" cy="14553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 3. The identified vulnerable components are </a:t>
            </a:r>
            <a:r>
              <a:rPr lang="en-US" sz="3200" b="1" dirty="0"/>
              <a:t>run</a:t>
            </a:r>
            <a:r>
              <a:rPr lang="en-US" sz="3200" dirty="0"/>
              <a:t> for verification!  </a:t>
            </a:r>
          </a:p>
        </p:txBody>
      </p:sp>
    </p:spTree>
    <p:extLst>
      <p:ext uri="{BB962C8B-B14F-4D97-AF65-F5344CB8AC3E}">
        <p14:creationId xmlns:p14="http://schemas.microsoft.com/office/powerpoint/2010/main" val="331102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  <p:bldP spid="3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233A-FB64-FB48-81B0-18666B47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185C-2F4F-904E-B7C2-00EC462D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20" y="76093"/>
            <a:ext cx="5506720" cy="6731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1925F-E271-7A48-9A45-BBF91E3B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1912620"/>
            <a:ext cx="4445000" cy="33020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5BF4080E-4DE9-5343-B031-B4C9773E7AB4}"/>
              </a:ext>
            </a:extLst>
          </p:cNvPr>
          <p:cNvSpPr/>
          <p:nvPr/>
        </p:nvSpPr>
        <p:spPr>
          <a:xfrm>
            <a:off x="5757897" y="3290570"/>
            <a:ext cx="742246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1BC5F-DC81-B142-9A8F-865787776F35}"/>
              </a:ext>
            </a:extLst>
          </p:cNvPr>
          <p:cNvSpPr txBox="1"/>
          <p:nvPr/>
        </p:nvSpPr>
        <p:spPr>
          <a:xfrm>
            <a:off x="847129" y="5700712"/>
            <a:ext cx="4910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Subroutine Control Flow Graphs</a:t>
            </a:r>
            <a:br>
              <a:rPr lang="en-US" sz="2400" dirty="0"/>
            </a:br>
            <a:r>
              <a:rPr lang="en-US" sz="2400" dirty="0"/>
              <a:t>(of different ISAs, e.g., ARM, x86, etc.)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2C68C-C6C2-1742-A331-7681F6EAA29F}"/>
              </a:ext>
            </a:extLst>
          </p:cNvPr>
          <p:cNvSpPr txBox="1"/>
          <p:nvPr/>
        </p:nvSpPr>
        <p:spPr>
          <a:xfrm>
            <a:off x="7730946" y="5755640"/>
            <a:ext cx="218521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48-dimensional </a:t>
            </a:r>
          </a:p>
          <a:p>
            <a:r>
              <a:rPr lang="en-US" sz="2400" dirty="0"/>
              <a:t>feature vectors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061A5-FC66-8840-998E-249F10F4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40" y="2065020"/>
            <a:ext cx="4445000" cy="330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C23A0D-9882-DC49-9EF1-56B131C33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40" y="2217420"/>
            <a:ext cx="4445000" cy="3302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1985BB-3032-914C-95BF-03E3C49E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50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0561E-4341-6648-8DFF-F411C95D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(one-time effort)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B663-3845-F148-A09B-FCD1BA53D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Goal: identify whether the following function pair come </a:t>
            </a:r>
            <a:br>
              <a:rPr lang="en-US" dirty="0"/>
            </a:br>
            <a:r>
              <a:rPr lang="en-US" dirty="0"/>
              <a:t>from the same (very similar) source codes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a CVE function binary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a firmware function binary</a:t>
            </a:r>
            <a:r>
              <a:rPr lang="en-US" b="1" dirty="0"/>
              <a:t>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so, the firmware function has the same vulnerability as the CVE function</a:t>
            </a:r>
          </a:p>
          <a:p>
            <a:endParaRPr lang="en-US" dirty="0"/>
          </a:p>
          <a:p>
            <a:r>
              <a:rPr lang="en-US" dirty="0"/>
              <a:t>Train a deep neural network to detect </a:t>
            </a:r>
            <a:r>
              <a:rPr lang="en-US" b="1" dirty="0"/>
              <a:t>similar feature vectors</a:t>
            </a:r>
          </a:p>
          <a:p>
            <a:pPr lvl="1"/>
            <a:r>
              <a:rPr lang="en-US" dirty="0"/>
              <a:t>Two similar feature vectors correspond to the two subroutine (function) binaries that come from the same (very similar) source codes </a:t>
            </a:r>
          </a:p>
          <a:p>
            <a:pPr lvl="1"/>
            <a:endParaRPr lang="en-US" dirty="0"/>
          </a:p>
          <a:p>
            <a:r>
              <a:rPr lang="en-US" dirty="0"/>
              <a:t>Training data: function pairs and a bit indicating whether the two functions are similar (each data point has 2x48+1=97 dimensions)</a:t>
            </a:r>
          </a:p>
          <a:p>
            <a:pPr lvl="1"/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function-1 feature vector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function-2 feature vector, </a:t>
            </a:r>
            <a:r>
              <a:rPr lang="en-US" b="1" dirty="0">
                <a:solidFill>
                  <a:srgbClr val="00B050"/>
                </a:solidFill>
              </a:rPr>
              <a:t>0|1</a:t>
            </a:r>
            <a:r>
              <a:rPr lang="en-US" b="1" dirty="0"/>
              <a:t>)</a:t>
            </a:r>
            <a:endParaRPr lang="en-US" dirty="0"/>
          </a:p>
          <a:p>
            <a:r>
              <a:rPr lang="en-US" dirty="0"/>
              <a:t>We generated &gt;2,000,000 data samples for model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716C7-E4C4-D54A-A3F0-7FCBC8B86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080" y="0"/>
            <a:ext cx="3296920" cy="20374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60F88-0D0C-7042-885B-67F407FE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68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F7F751-DF11-ED41-963F-5BC2B5CECD17}"/>
              </a:ext>
            </a:extLst>
          </p:cNvPr>
          <p:cNvSpPr/>
          <p:nvPr/>
        </p:nvSpPr>
        <p:spPr>
          <a:xfrm>
            <a:off x="838200" y="5362640"/>
            <a:ext cx="9380326" cy="293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5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4F9D-3388-2643-A768-1449FC49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Training (one-time effort)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A986C-B20F-7141-9A8F-1A76700E2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6" y="2072640"/>
            <a:ext cx="2660024" cy="3251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AF45E-F411-C143-A277-8A5A02264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76" y="2225040"/>
            <a:ext cx="2660024" cy="3251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0A60CE-1701-6F41-B4A7-FB92E32B0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6" y="2377440"/>
            <a:ext cx="2660024" cy="3251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63318C-176C-C24D-A4E2-EDFF12FAC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2495024"/>
            <a:ext cx="4071688" cy="271174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5E680002-6A54-144A-B3F3-1E94C370110B}"/>
              </a:ext>
            </a:extLst>
          </p:cNvPr>
          <p:cNvSpPr/>
          <p:nvPr/>
        </p:nvSpPr>
        <p:spPr>
          <a:xfrm>
            <a:off x="3604260" y="3435606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A67052-1C85-AD4B-801B-A5EE55040185}"/>
              </a:ext>
            </a:extLst>
          </p:cNvPr>
          <p:cNvSpPr/>
          <p:nvPr/>
        </p:nvSpPr>
        <p:spPr>
          <a:xfrm>
            <a:off x="8577648" y="3435606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8DFD0-8E02-6E4B-BF82-D91AA1D68931}"/>
              </a:ext>
            </a:extLst>
          </p:cNvPr>
          <p:cNvSpPr txBox="1"/>
          <p:nvPr/>
        </p:nvSpPr>
        <p:spPr>
          <a:xfrm>
            <a:off x="530216" y="6121078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&gt;2,000,000 samples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8FBB66-C884-7F43-9689-A122C8D30C89}"/>
              </a:ext>
            </a:extLst>
          </p:cNvPr>
          <p:cNvSpPr txBox="1"/>
          <p:nvPr/>
        </p:nvSpPr>
        <p:spPr>
          <a:xfrm>
            <a:off x="4906556" y="6121078"/>
            <a:ext cx="310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(approx. 1 day)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34FC2A-0252-FD4F-A313-E754B1255FEF}"/>
              </a:ext>
            </a:extLst>
          </p:cNvPr>
          <p:cNvSpPr txBox="1"/>
          <p:nvPr/>
        </p:nvSpPr>
        <p:spPr>
          <a:xfrm>
            <a:off x="9738535" y="6121078"/>
            <a:ext cx="1891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96%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BE057-A429-6C4C-82FD-054D70E6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69</a:t>
            </a:fld>
            <a:endParaRPr lang="en-US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235684F7-31DB-7344-BCD6-035F3E382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328310" y="2089782"/>
            <a:ext cx="2475714" cy="1899443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3BBDE7-EC6D-6949-8210-B18991907A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0691" y="4000340"/>
            <a:ext cx="2413333" cy="18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2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309"/>
            <a:ext cx="8339413" cy="41611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84" y="194294"/>
            <a:ext cx="6789516" cy="58091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5473" y="852055"/>
            <a:ext cx="3138054" cy="789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48745" y="4509656"/>
            <a:ext cx="2790668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25CE-A92F-AC4E-BE29-643A052F4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locate vulnerable functions in </a:t>
            </a:r>
            <a:r>
              <a:rPr lang="en-US" b="1" dirty="0"/>
              <a:t>a target Mobile/IoT firmware</a:t>
            </a:r>
            <a:r>
              <a:rPr lang="en-US" dirty="0"/>
              <a:t>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E8115-370E-704E-AE1C-95DF1BA2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90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0233A-FB64-FB48-81B0-18666B47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of the </a:t>
            </a:r>
            <a:r>
              <a:rPr lang="en-US" b="1" dirty="0"/>
              <a:t>TARGET</a:t>
            </a:r>
            <a:r>
              <a:rPr lang="en-US" dirty="0"/>
              <a:t> Firmware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F185C-2F4F-904E-B7C2-00EC462DE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0" y="1690688"/>
            <a:ext cx="4185920" cy="5117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354277-CF5D-0D43-B522-955DA2F6B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2987040"/>
            <a:ext cx="1727200" cy="172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1925F-E271-7A48-9A45-BBF91E3B6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440" y="2237740"/>
            <a:ext cx="4445000" cy="33020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34E46CA-8008-404D-97F6-472C1FC5F67B}"/>
              </a:ext>
            </a:extLst>
          </p:cNvPr>
          <p:cNvSpPr/>
          <p:nvPr/>
        </p:nvSpPr>
        <p:spPr>
          <a:xfrm>
            <a:off x="1869440" y="3473450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BF4080E-4DE9-5343-B031-B4C9773E7AB4}"/>
              </a:ext>
            </a:extLst>
          </p:cNvPr>
          <p:cNvSpPr/>
          <p:nvPr/>
        </p:nvSpPr>
        <p:spPr>
          <a:xfrm>
            <a:off x="7312660" y="3473450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0C917D-11B0-1C41-B6C1-B774F3A4FC32}"/>
              </a:ext>
            </a:extLst>
          </p:cNvPr>
          <p:cNvSpPr txBox="1"/>
          <p:nvPr/>
        </p:nvSpPr>
        <p:spPr>
          <a:xfrm>
            <a:off x="51581" y="6080760"/>
            <a:ext cx="2195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Firmware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1BC5F-DC81-B142-9A8F-865787776F35}"/>
              </a:ext>
            </a:extLst>
          </p:cNvPr>
          <p:cNvSpPr txBox="1"/>
          <p:nvPr/>
        </p:nvSpPr>
        <p:spPr>
          <a:xfrm>
            <a:off x="3510257" y="6082327"/>
            <a:ext cx="2722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Control Flow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2C68C-C6C2-1742-A331-7681F6EAA29F}"/>
              </a:ext>
            </a:extLst>
          </p:cNvPr>
          <p:cNvSpPr txBox="1"/>
          <p:nvPr/>
        </p:nvSpPr>
        <p:spPr>
          <a:xfrm>
            <a:off x="8685986" y="5816600"/>
            <a:ext cx="218521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48-dimensional </a:t>
            </a:r>
          </a:p>
          <a:p>
            <a:r>
              <a:rPr lang="en-US" sz="2400" dirty="0"/>
              <a:t>feature vectors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5061A5-FC66-8840-998E-249F10F4F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840" y="2390140"/>
            <a:ext cx="4445000" cy="330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C23A0D-9882-DC49-9EF1-56B131C33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240" y="2542540"/>
            <a:ext cx="4445000" cy="3302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73CF9-0E98-1F4E-9059-3CB55E69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35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1320A6-6F49-D34C-9C6E-DA635200DD1F}"/>
              </a:ext>
            </a:extLst>
          </p:cNvPr>
          <p:cNvSpPr/>
          <p:nvPr/>
        </p:nvSpPr>
        <p:spPr>
          <a:xfrm>
            <a:off x="81280" y="2316481"/>
            <a:ext cx="4992166" cy="35149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64F9D-3388-2643-A768-1449FC49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Analysis: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A986C-B20F-7141-9A8F-1A76700E2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6" y="2495024"/>
            <a:ext cx="2314498" cy="2829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63318C-176C-C24D-A4E2-EDFF12FAC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926" y="2495024"/>
            <a:ext cx="4071688" cy="271174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5E680002-6A54-144A-B3F3-1E94C370110B}"/>
              </a:ext>
            </a:extLst>
          </p:cNvPr>
          <p:cNvSpPr/>
          <p:nvPr/>
        </p:nvSpPr>
        <p:spPr>
          <a:xfrm>
            <a:off x="5175046" y="3435606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A67052-1C85-AD4B-801B-A5EE55040185}"/>
              </a:ext>
            </a:extLst>
          </p:cNvPr>
          <p:cNvSpPr/>
          <p:nvPr/>
        </p:nvSpPr>
        <p:spPr>
          <a:xfrm>
            <a:off x="9749654" y="3435606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8DFD0-8E02-6E4B-BF82-D91AA1D68931}"/>
              </a:ext>
            </a:extLst>
          </p:cNvPr>
          <p:cNvSpPr txBox="1"/>
          <p:nvPr/>
        </p:nvSpPr>
        <p:spPr>
          <a:xfrm>
            <a:off x="488830" y="5369749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CVE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8FBB66-C884-7F43-9689-A122C8D30C89}"/>
              </a:ext>
            </a:extLst>
          </p:cNvPr>
          <p:cNvSpPr txBox="1"/>
          <p:nvPr/>
        </p:nvSpPr>
        <p:spPr>
          <a:xfrm>
            <a:off x="6096000" y="5369749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Classification (</a:t>
            </a:r>
            <a:r>
              <a:rPr lang="en-US" sz="2400" b="1" dirty="0"/>
              <a:t>&lt;2 seconds</a:t>
            </a:r>
            <a:r>
              <a:rPr lang="en-US" sz="24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34FC2A-0252-FD4F-A313-E754B1255FEF}"/>
              </a:ext>
            </a:extLst>
          </p:cNvPr>
          <p:cNvSpPr txBox="1"/>
          <p:nvPr/>
        </p:nvSpPr>
        <p:spPr>
          <a:xfrm>
            <a:off x="10425294" y="3474251"/>
            <a:ext cx="1672253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Similar</a:t>
            </a:r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Non-similar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8B47AF-3732-624B-9C0D-65E370957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348" y="2495024"/>
            <a:ext cx="2314498" cy="28293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E559B2-C6A6-7B43-8E83-FB59F397324C}"/>
              </a:ext>
            </a:extLst>
          </p:cNvPr>
          <p:cNvSpPr txBox="1"/>
          <p:nvPr/>
        </p:nvSpPr>
        <p:spPr>
          <a:xfrm>
            <a:off x="2576068" y="5369749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Firmware 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0AF8AD-7359-1C42-95B4-D5A6F0E30E36}"/>
              </a:ext>
            </a:extLst>
          </p:cNvPr>
          <p:cNvSpPr txBox="1"/>
          <p:nvPr/>
        </p:nvSpPr>
        <p:spPr>
          <a:xfrm>
            <a:off x="8229222" y="602283"/>
            <a:ext cx="3868325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379 similarities </a:t>
            </a:r>
          </a:p>
          <a:p>
            <a:r>
              <a:rPr lang="en-US" sz="2400" dirty="0"/>
              <a:t>(vulnerable functions) </a:t>
            </a:r>
          </a:p>
          <a:p>
            <a:r>
              <a:rPr lang="en-US" sz="2400" dirty="0"/>
              <a:t>reported in Android</a:t>
            </a:r>
            <a:br>
              <a:rPr lang="en-US" sz="2400" dirty="0"/>
            </a:br>
            <a:r>
              <a:rPr lang="en-US" sz="2400" dirty="0"/>
              <a:t>i.e., </a:t>
            </a:r>
            <a:r>
              <a:rPr lang="en-US" sz="2400" b="1" dirty="0"/>
              <a:t>378 false positives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6BAEDB-9D3E-E14E-9DBE-9C05C3F43DA7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0" y="2275841"/>
            <a:ext cx="593420" cy="1119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154374B-3A04-0A48-A8E8-AF9E257C1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48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625CE-A92F-AC4E-BE29-643A052F4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How to identify and get rid of the </a:t>
            </a:r>
            <a:r>
              <a:rPr lang="en-US" b="1" dirty="0"/>
              <a:t>false positives</a:t>
            </a:r>
            <a:r>
              <a:rPr lang="en-US" dirty="0"/>
              <a:t>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29CD1A-C3A6-754C-A587-515C1388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2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868C-71A9-C84E-A223-31C253B7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9A73-55CF-A448-BA35-8050FD76C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Heavyweight</a:t>
            </a:r>
            <a:r>
              <a:rPr lang="en-US" dirty="0"/>
              <a:t> analysis of the false positives, </a:t>
            </a:r>
            <a:br>
              <a:rPr lang="en-US" dirty="0"/>
            </a:br>
            <a:r>
              <a:rPr lang="en-US" dirty="0"/>
              <a:t>i.e., firmware functions reported as vulnerable by the static analysis</a:t>
            </a:r>
          </a:p>
          <a:p>
            <a:pPr lvl="1"/>
            <a:r>
              <a:rPr lang="en-US" dirty="0"/>
              <a:t>Via concrete execution and comparison of the CVE and firmware functions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On-Device execution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For Mobile/IoT devices where remote execution/debugging is feasible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Our experiments: Android (Google Pixel 2 phone) and </a:t>
            </a:r>
            <a:r>
              <a:rPr lang="en-US" dirty="0" err="1">
                <a:solidFill>
                  <a:schemeClr val="accent1"/>
                </a:solidFill>
              </a:rPr>
              <a:t>AndroidThings</a:t>
            </a:r>
            <a:r>
              <a:rPr lang="en-US" dirty="0">
                <a:solidFill>
                  <a:schemeClr val="accent1"/>
                </a:solidFill>
              </a:rPr>
              <a:t> (LG Smart Display) 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Emulator-based execution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For closed IoT devices with limited/no dynamic access to its processor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Our experiments: for non-Pixel (closed) Android phones</a:t>
            </a:r>
          </a:p>
          <a:p>
            <a:pPr lvl="1"/>
            <a:endParaRPr lang="en-US" dirty="0"/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Obtain the execution trace pairs of the false positives </a:t>
            </a:r>
            <a:br>
              <a:rPr lang="en-US" dirty="0"/>
            </a:br>
            <a:r>
              <a:rPr lang="en-US" dirty="0"/>
              <a:t>(subset of firmware functions and the corresponding CVE functions)</a:t>
            </a:r>
          </a:p>
          <a:p>
            <a:pPr lvl="1"/>
            <a:r>
              <a:rPr lang="en-US" dirty="0"/>
              <a:t>Measure similarity of the trace pairs </a:t>
            </a:r>
            <a:r>
              <a:rPr lang="en-US" dirty="0">
                <a:sym typeface="Wingdings" pitchFamily="2" charset="2"/>
              </a:rPr>
              <a:t> report correct matches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42B76-629B-0845-95A1-9652CCEBD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99"/>
          <a:stretch/>
        </p:blipFill>
        <p:spPr>
          <a:xfrm>
            <a:off x="9556727" y="40640"/>
            <a:ext cx="2493033" cy="14605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C2E10-490D-5948-95C3-70FFF9F1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232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868C-71A9-C84E-A223-31C253B7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 (Challenges)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9A73-55CF-A448-BA35-8050FD76C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99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Execution</a:t>
            </a:r>
          </a:p>
          <a:p>
            <a:pPr lvl="1"/>
            <a:r>
              <a:rPr lang="en-US" dirty="0"/>
              <a:t>The whole binary execution</a:t>
            </a:r>
          </a:p>
          <a:p>
            <a:pPr lvl="1"/>
            <a:r>
              <a:rPr lang="en-US" dirty="0"/>
              <a:t>Function-level execution</a:t>
            </a:r>
          </a:p>
          <a:p>
            <a:endParaRPr lang="en-US" dirty="0"/>
          </a:p>
          <a:p>
            <a:r>
              <a:rPr lang="en-US" b="1" dirty="0"/>
              <a:t>How to do Function-level execution?</a:t>
            </a:r>
          </a:p>
          <a:p>
            <a:pPr lvl="1"/>
            <a:r>
              <a:rPr lang="en-US" dirty="0"/>
              <a:t>DLOPEN</a:t>
            </a:r>
          </a:p>
          <a:p>
            <a:pPr lvl="1"/>
            <a:r>
              <a:rPr lang="en-US" dirty="0"/>
              <a:t>Export all functions</a:t>
            </a:r>
          </a:p>
          <a:p>
            <a:endParaRPr lang="en-US" dirty="0"/>
          </a:p>
          <a:p>
            <a:r>
              <a:rPr lang="en-US" b="1" dirty="0"/>
              <a:t>Function inputs</a:t>
            </a:r>
          </a:p>
          <a:p>
            <a:pPr lvl="1"/>
            <a:r>
              <a:rPr lang="en-US" dirty="0"/>
              <a:t>Fuzzing</a:t>
            </a:r>
          </a:p>
          <a:p>
            <a:pPr lvl="1"/>
            <a:endParaRPr lang="en-US" dirty="0"/>
          </a:p>
          <a:p>
            <a:r>
              <a:rPr lang="en-US" b="1" dirty="0"/>
              <a:t>Instrumentation</a:t>
            </a:r>
          </a:p>
          <a:p>
            <a:pPr lvl="1"/>
            <a:r>
              <a:rPr lang="en-US" dirty="0"/>
              <a:t>GDB</a:t>
            </a:r>
          </a:p>
          <a:p>
            <a:pPr lvl="1"/>
            <a:r>
              <a:rPr lang="en-US" dirty="0"/>
              <a:t>IDA PRO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C42B76-629B-0845-95A1-9652CCEBD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99"/>
          <a:stretch/>
        </p:blipFill>
        <p:spPr>
          <a:xfrm>
            <a:off x="9556727" y="40640"/>
            <a:ext cx="2493033" cy="14605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C2E10-490D-5948-95C3-70FFF9F1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5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3835BC8-4FF1-924A-A787-996EE7BC94DE}"/>
              </a:ext>
            </a:extLst>
          </p:cNvPr>
          <p:cNvSpPr/>
          <p:nvPr/>
        </p:nvSpPr>
        <p:spPr>
          <a:xfrm>
            <a:off x="3984777" y="1422399"/>
            <a:ext cx="3352072" cy="5368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266637-7FC5-B048-81EC-834A99FE3D7C}"/>
              </a:ext>
            </a:extLst>
          </p:cNvPr>
          <p:cNvSpPr/>
          <p:nvPr/>
        </p:nvSpPr>
        <p:spPr>
          <a:xfrm>
            <a:off x="350520" y="4128664"/>
            <a:ext cx="2900680" cy="2606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A7130F-2A4C-5745-859F-4EEF29706853}"/>
              </a:ext>
            </a:extLst>
          </p:cNvPr>
          <p:cNvSpPr/>
          <p:nvPr/>
        </p:nvSpPr>
        <p:spPr>
          <a:xfrm>
            <a:off x="350520" y="1422399"/>
            <a:ext cx="2900680" cy="25395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8C06F-B157-8643-BD77-5B37CF29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2A677-9B6B-464C-BF43-E9894A9CE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589089"/>
            <a:ext cx="2647766" cy="196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FC23E1-8749-A74C-A21A-96A7427D3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40" y="1805803"/>
            <a:ext cx="2814279" cy="1994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7D75B-FB9D-734A-9ACD-C9CF37E765DD}"/>
              </a:ext>
            </a:extLst>
          </p:cNvPr>
          <p:cNvSpPr txBox="1"/>
          <p:nvPr/>
        </p:nvSpPr>
        <p:spPr>
          <a:xfrm>
            <a:off x="917728" y="3500310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CVE function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B116E-ACE2-7441-97EE-0C149CB3CCFE}"/>
              </a:ext>
            </a:extLst>
          </p:cNvPr>
          <p:cNvSpPr txBox="1"/>
          <p:nvPr/>
        </p:nvSpPr>
        <p:spPr>
          <a:xfrm>
            <a:off x="653676" y="6329681"/>
            <a:ext cx="248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Firmware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63CFBB-A417-774A-B9FC-6A11486A5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" y="4199596"/>
            <a:ext cx="2647766" cy="2168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CCFAD7-0A3A-504D-AAE0-4D99BF7CB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4000" l="3219" r="91202">
                        <a14:foregroundMark x1="3648" y1="58667" x2="3648" y2="58667"/>
                        <a14:foregroundMark x1="44850" y1="69333" x2="44850" y2="69333"/>
                        <a14:foregroundMark x1="86695" y1="33000" x2="86695" y2="33000"/>
                        <a14:foregroundMark x1="79185" y1="27667" x2="79185" y2="27667"/>
                        <a14:foregroundMark x1="86695" y1="27667" x2="86695" y2="27667"/>
                        <a14:foregroundMark x1="91416" y1="31000" x2="91416" y2="31000"/>
                        <a14:foregroundMark x1="91416" y1="28667" x2="91416" y2="28667"/>
                        <a14:foregroundMark x1="82618" y1="25667" x2="82618" y2="25667"/>
                        <a14:foregroundMark x1="81974" y1="26667" x2="81974" y2="26667"/>
                        <a14:foregroundMark x1="80472" y1="24667" x2="80472" y2="24667"/>
                        <a14:foregroundMark x1="81974" y1="25667" x2="81974" y2="25667"/>
                        <a14:foregroundMark x1="69528" y1="94000" x2="69528" y2="94000"/>
                        <a14:foregroundMark x1="11159" y1="39333" x2="11159" y2="3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0519" y="3799840"/>
            <a:ext cx="2959100" cy="190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7EFB1A-C0CA-284B-826C-5AF9A6B76725}"/>
              </a:ext>
            </a:extLst>
          </p:cNvPr>
          <p:cNvSpPr txBox="1"/>
          <p:nvPr/>
        </p:nvSpPr>
        <p:spPr>
          <a:xfrm>
            <a:off x="4585435" y="5612903"/>
            <a:ext cx="2231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On-Device or </a:t>
            </a:r>
          </a:p>
          <a:p>
            <a:r>
              <a:rPr lang="en-US" sz="2400" dirty="0"/>
              <a:t>Emulator-Based </a:t>
            </a:r>
          </a:p>
          <a:p>
            <a:r>
              <a:rPr lang="en-US" sz="2400" dirty="0"/>
              <a:t>Execution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E70074AF-528A-5A42-A6E5-452D4FB96FD5}"/>
              </a:ext>
            </a:extLst>
          </p:cNvPr>
          <p:cNvSpPr/>
          <p:nvPr/>
        </p:nvSpPr>
        <p:spPr>
          <a:xfrm>
            <a:off x="3351509" y="3581164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90DC4E1-0BB5-9B48-8816-EA3F1CE225C0}"/>
              </a:ext>
            </a:extLst>
          </p:cNvPr>
          <p:cNvSpPr/>
          <p:nvPr/>
        </p:nvSpPr>
        <p:spPr>
          <a:xfrm>
            <a:off x="7418130" y="3581164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E0BFA-AD59-F744-8DF7-F47543D2CAA1}"/>
              </a:ext>
            </a:extLst>
          </p:cNvPr>
          <p:cNvSpPr/>
          <p:nvPr/>
        </p:nvSpPr>
        <p:spPr>
          <a:xfrm>
            <a:off x="8092559" y="4008809"/>
            <a:ext cx="3261239" cy="23356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0B5747-BCD6-184A-A581-68DF17B2F0CF}"/>
              </a:ext>
            </a:extLst>
          </p:cNvPr>
          <p:cNvSpPr/>
          <p:nvPr/>
        </p:nvSpPr>
        <p:spPr>
          <a:xfrm>
            <a:off x="8092560" y="1422398"/>
            <a:ext cx="3261239" cy="2377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931FFD-666C-B144-9C62-75201931DC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7240" y="1706879"/>
            <a:ext cx="2771877" cy="179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A0DAA3-6961-A540-963D-1FBAEC9A64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877" y="4201734"/>
            <a:ext cx="2504602" cy="1935586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40EFB71-A153-DD42-8969-6674305A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514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E49829C-11C1-AA47-8F60-92BB1F5BD202}"/>
              </a:ext>
            </a:extLst>
          </p:cNvPr>
          <p:cNvSpPr/>
          <p:nvPr/>
        </p:nvSpPr>
        <p:spPr>
          <a:xfrm>
            <a:off x="8284175" y="1381760"/>
            <a:ext cx="3655486" cy="5304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8C06F-B157-8643-BD77-5B37CF29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Analysis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6E0BFA-AD59-F744-8DF7-F47543D2CAA1}"/>
              </a:ext>
            </a:extLst>
          </p:cNvPr>
          <p:cNvSpPr/>
          <p:nvPr/>
        </p:nvSpPr>
        <p:spPr>
          <a:xfrm>
            <a:off x="350639" y="4151049"/>
            <a:ext cx="3261239" cy="23356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0B5747-BCD6-184A-A581-68DF17B2F0CF}"/>
              </a:ext>
            </a:extLst>
          </p:cNvPr>
          <p:cNvSpPr/>
          <p:nvPr/>
        </p:nvSpPr>
        <p:spPr>
          <a:xfrm>
            <a:off x="350640" y="1508950"/>
            <a:ext cx="3261239" cy="2433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931FFD-666C-B144-9C62-75201931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20" y="1849119"/>
            <a:ext cx="2771877" cy="1799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A0DAA3-6961-A540-963D-1FBAEC9A6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57" y="4343974"/>
            <a:ext cx="2504602" cy="193558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41A318-54F7-9C41-8303-869B53C019C3}"/>
              </a:ext>
            </a:extLst>
          </p:cNvPr>
          <p:cNvSpPr/>
          <p:nvPr/>
        </p:nvSpPr>
        <p:spPr>
          <a:xfrm>
            <a:off x="4371340" y="4151049"/>
            <a:ext cx="3261239" cy="23356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CC2252-BCD8-8845-B67B-3296FFCCECF4}"/>
              </a:ext>
            </a:extLst>
          </p:cNvPr>
          <p:cNvSpPr/>
          <p:nvPr/>
        </p:nvSpPr>
        <p:spPr>
          <a:xfrm>
            <a:off x="4371341" y="1508950"/>
            <a:ext cx="3261239" cy="24331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41F6A-64EE-D349-982B-CB87D3571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89" y="1690688"/>
            <a:ext cx="1907540" cy="2096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B776F1-AF0F-6D42-965E-3E72E7AB5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89" y="4265547"/>
            <a:ext cx="1907540" cy="2096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334AE33D-3259-D44F-8379-5BB34BDACD3D}"/>
              </a:ext>
            </a:extLst>
          </p:cNvPr>
          <p:cNvSpPr/>
          <p:nvPr/>
        </p:nvSpPr>
        <p:spPr>
          <a:xfrm>
            <a:off x="3689777" y="3648319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F99392A-C8D8-D348-825D-F4AD4BABFE61}"/>
              </a:ext>
            </a:extLst>
          </p:cNvPr>
          <p:cNvSpPr/>
          <p:nvPr/>
        </p:nvSpPr>
        <p:spPr>
          <a:xfrm>
            <a:off x="7694747" y="3648319"/>
            <a:ext cx="574040" cy="830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BDC2E2B-BB77-9546-9375-170744B3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522" y="1565304"/>
            <a:ext cx="2967792" cy="183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4910E8-875F-3042-8F3C-F71A59706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8945" y="3540328"/>
            <a:ext cx="2945369" cy="298313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0131F24-480C-DF40-A0B6-97D8A748462F}"/>
              </a:ext>
            </a:extLst>
          </p:cNvPr>
          <p:cNvSpPr txBox="1"/>
          <p:nvPr/>
        </p:nvSpPr>
        <p:spPr>
          <a:xfrm>
            <a:off x="8953693" y="4487859"/>
            <a:ext cx="293317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Trace2Trace Mapping </a:t>
            </a:r>
            <a:br>
              <a:rPr lang="en-US" sz="2400" dirty="0"/>
            </a:br>
            <a:r>
              <a:rPr lang="en-US" sz="2400" dirty="0"/>
              <a:t>(similarity calculation)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0C0596-C0B9-3A4C-9C7A-D803E918A3CD}"/>
              </a:ext>
            </a:extLst>
          </p:cNvPr>
          <p:cNvSpPr txBox="1"/>
          <p:nvPr/>
        </p:nvSpPr>
        <p:spPr>
          <a:xfrm>
            <a:off x="8018543" y="170990"/>
            <a:ext cx="3868325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All</a:t>
            </a:r>
            <a:r>
              <a:rPr lang="en-US" sz="2400" dirty="0"/>
              <a:t> false positives removed!</a:t>
            </a:r>
          </a:p>
          <a:p>
            <a:r>
              <a:rPr lang="en-US" sz="2400" b="1" dirty="0"/>
              <a:t>1 true positive identified.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A36F01-7B68-AE49-A06F-CFA63F933677}"/>
              </a:ext>
            </a:extLst>
          </p:cNvPr>
          <p:cNvCxnSpPr>
            <a:cxnSpLocks/>
          </p:cNvCxnSpPr>
          <p:nvPr/>
        </p:nvCxnSpPr>
        <p:spPr>
          <a:xfrm flipH="1" flipV="1">
            <a:off x="10298360" y="951335"/>
            <a:ext cx="268040" cy="8633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78CF3C8-E069-384D-85DF-273714A2201F}"/>
              </a:ext>
            </a:extLst>
          </p:cNvPr>
          <p:cNvSpPr txBox="1"/>
          <p:nvPr/>
        </p:nvSpPr>
        <p:spPr>
          <a:xfrm>
            <a:off x="388450" y="5921446"/>
            <a:ext cx="31856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Firmware function trace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81442B-6026-F546-901F-1BB654A6B653}"/>
              </a:ext>
            </a:extLst>
          </p:cNvPr>
          <p:cNvSpPr txBox="1"/>
          <p:nvPr/>
        </p:nvSpPr>
        <p:spPr>
          <a:xfrm>
            <a:off x="724243" y="3379579"/>
            <a:ext cx="24915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CVE function trace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A9100A-0FC8-6E43-98C9-75AC28209430}"/>
              </a:ext>
            </a:extLst>
          </p:cNvPr>
          <p:cNvSpPr txBox="1"/>
          <p:nvPr/>
        </p:nvSpPr>
        <p:spPr>
          <a:xfrm>
            <a:off x="4756201" y="3354067"/>
            <a:ext cx="24736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CVE trace 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99CD4E-E7D8-D44D-809D-EB3B1B72DF1A}"/>
              </a:ext>
            </a:extLst>
          </p:cNvPr>
          <p:cNvSpPr txBox="1"/>
          <p:nvPr/>
        </p:nvSpPr>
        <p:spPr>
          <a:xfrm>
            <a:off x="4422443" y="5925949"/>
            <a:ext cx="316779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Firmware trace features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C173F05-BD86-DC4F-BA83-CBA6E5932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275" y="67746"/>
            <a:ext cx="6165851" cy="6775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D1584B6F-E5DB-F648-BEB4-679276909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3912-F987-7C4E-80B1-E5D77F4B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52E8D-5AB5-D54F-892C-1D4153223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CVE-2018-9412 (Android)</a:t>
            </a:r>
          </a:p>
          <a:p>
            <a:pPr lvl="1"/>
            <a:r>
              <a:rPr lang="en-US" dirty="0"/>
              <a:t>This is a </a:t>
            </a:r>
            <a:r>
              <a:rPr lang="en-US" dirty="0" err="1"/>
              <a:t>DoS</a:t>
            </a:r>
            <a:r>
              <a:rPr lang="en-US" dirty="0"/>
              <a:t> vulnerability in the function </a:t>
            </a:r>
            <a:r>
              <a:rPr lang="en-US" i="1" dirty="0" err="1"/>
              <a:t>removeUnsynchronization</a:t>
            </a:r>
            <a:r>
              <a:rPr lang="en-US" dirty="0"/>
              <a:t> of the library </a:t>
            </a:r>
            <a:r>
              <a:rPr lang="en-US" i="1" dirty="0" err="1"/>
              <a:t>libstagefright</a:t>
            </a:r>
            <a:endParaRPr lang="en-US" i="1" dirty="0"/>
          </a:p>
          <a:p>
            <a:pPr lvl="1"/>
            <a:r>
              <a:rPr lang="en-US" dirty="0"/>
              <a:t> Android Things 1.0 firmware</a:t>
            </a:r>
          </a:p>
          <a:p>
            <a:endParaRPr lang="en-US" dirty="0"/>
          </a:p>
          <a:p>
            <a:r>
              <a:rPr lang="en-US" dirty="0"/>
              <a:t>Training dataset: </a:t>
            </a:r>
          </a:p>
          <a:p>
            <a:pPr lvl="1"/>
            <a:r>
              <a:rPr lang="en-US" dirty="0"/>
              <a:t>100 Android libraries</a:t>
            </a:r>
          </a:p>
          <a:p>
            <a:pPr lvl="1"/>
            <a:r>
              <a:rPr lang="en-US" dirty="0"/>
              <a:t>x86, amd64, ARM 32bit and ARM 64bit</a:t>
            </a:r>
          </a:p>
          <a:p>
            <a:pPr lvl="1"/>
            <a:r>
              <a:rPr lang="en-US" dirty="0"/>
              <a:t>O0, O1, O2, O3, Oz, </a:t>
            </a:r>
            <a:r>
              <a:rPr lang="en-US" dirty="0" err="1"/>
              <a:t>Ofast</a:t>
            </a:r>
            <a:endParaRPr lang="en-US" dirty="0"/>
          </a:p>
          <a:p>
            <a:pPr lvl="1"/>
            <a:r>
              <a:rPr lang="en-US" dirty="0"/>
              <a:t>2,108 binary files</a:t>
            </a:r>
          </a:p>
          <a:p>
            <a:endParaRPr lang="en-US" dirty="0"/>
          </a:p>
          <a:p>
            <a:r>
              <a:rPr lang="en-US" dirty="0"/>
              <a:t>Some results</a:t>
            </a:r>
          </a:p>
          <a:p>
            <a:pPr lvl="1"/>
            <a:r>
              <a:rPr lang="en-US" dirty="0"/>
              <a:t>5,646 functions</a:t>
            </a:r>
          </a:p>
          <a:p>
            <a:pPr lvl="1"/>
            <a:r>
              <a:rPr lang="en-US" dirty="0"/>
              <a:t>252 candidate functions</a:t>
            </a:r>
          </a:p>
          <a:p>
            <a:pPr lvl="1"/>
            <a:r>
              <a:rPr lang="en-US" dirty="0"/>
              <a:t>38 candidate functions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D8A72-2274-164B-8163-D1BD7732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D45AA-4A1B-1F42-9887-0EC9D3B2BA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494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471A6-85E9-4D42-B70A-6A8ADA3A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60894"/>
            <a:ext cx="2743200" cy="365125"/>
          </a:xfrm>
        </p:spPr>
        <p:txBody>
          <a:bodyPr/>
          <a:lstStyle/>
          <a:p>
            <a:fld id="{EE66CAC6-800C-EF4A-996B-A6F6D2A5F049}" type="slidenum">
              <a:rPr lang="en-US" smtClean="0"/>
              <a:t>79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006155B-F6E2-D040-80F6-86ACB1D38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1249" y="863832"/>
            <a:ext cx="9912551" cy="501690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AE5F9A-0E74-6A46-8D5A-E10D12D0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73"/>
            <a:ext cx="10515600" cy="765159"/>
          </a:xfrm>
        </p:spPr>
        <p:txBody>
          <a:bodyPr>
            <a:normAutofit/>
          </a:bodyPr>
          <a:lstStyle/>
          <a:p>
            <a:r>
              <a:rPr lang="en-US" dirty="0"/>
              <a:t>Dynamic Features Vector Profiling</a:t>
            </a:r>
          </a:p>
        </p:txBody>
      </p:sp>
    </p:spTree>
    <p:extLst>
      <p:ext uri="{BB962C8B-B14F-4D97-AF65-F5344CB8AC3E}">
        <p14:creationId xmlns:p14="http://schemas.microsoft.com/office/powerpoint/2010/main" val="299916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2" y="2560422"/>
            <a:ext cx="1714500" cy="1676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7036" y="207818"/>
            <a:ext cx="2389910" cy="36368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unsigned </a:t>
            </a:r>
            <a:r>
              <a:rPr lang="en-US" dirty="0" err="1"/>
              <a:t>int</a:t>
            </a:r>
            <a:r>
              <a:rPr lang="en-US" dirty="0"/>
              <a:t> foo(</a:t>
            </a:r>
          </a:p>
          <a:p>
            <a:r>
              <a:rPr lang="en-US" dirty="0"/>
              <a:t>      char *</a:t>
            </a:r>
            <a:r>
              <a:rPr lang="en-US" dirty="0" err="1"/>
              <a:t>buf</a:t>
            </a:r>
            <a:r>
              <a:rPr lang="en-US" dirty="0"/>
              <a:t>, </a:t>
            </a:r>
          </a:p>
          <a:p>
            <a:r>
              <a:rPr lang="en-US" dirty="0"/>
              <a:t>      unsigned </a:t>
            </a:r>
            <a:r>
              <a:rPr lang="en-US" dirty="0" err="1"/>
              <a:t>int</a:t>
            </a:r>
            <a:r>
              <a:rPr lang="en-US" dirty="0"/>
              <a:t> *out) </a:t>
            </a:r>
          </a:p>
          <a:p>
            <a:r>
              <a:rPr lang="en-US" dirty="0"/>
              <a:t>{ </a:t>
            </a:r>
          </a:p>
          <a:p>
            <a:r>
              <a:rPr lang="en-US" dirty="0"/>
              <a:t>    unsigned </a:t>
            </a:r>
            <a:r>
              <a:rPr lang="en-US" dirty="0" err="1"/>
              <a:t>int</a:t>
            </a:r>
            <a:r>
              <a:rPr lang="en-US" dirty="0"/>
              <a:t> c; </a:t>
            </a:r>
          </a:p>
          <a:p>
            <a:r>
              <a:rPr lang="en-US" dirty="0"/>
              <a:t>    c = 0; </a:t>
            </a:r>
          </a:p>
          <a:p>
            <a:r>
              <a:rPr lang="en-US" dirty="0"/>
              <a:t>    if (</a:t>
            </a:r>
            <a:r>
              <a:rPr lang="en-US" dirty="0" err="1"/>
              <a:t>buf</a:t>
            </a:r>
            <a:r>
              <a:rPr lang="en-US" dirty="0"/>
              <a:t>) { </a:t>
            </a:r>
          </a:p>
          <a:p>
            <a:r>
              <a:rPr lang="en-US" dirty="0"/>
              <a:t>         *out = </a:t>
            </a:r>
            <a:r>
              <a:rPr lang="en-US" dirty="0" err="1"/>
              <a:t>strlen</a:t>
            </a:r>
            <a:r>
              <a:rPr lang="en-US" dirty="0"/>
              <a:t>(</a:t>
            </a:r>
            <a:r>
              <a:rPr lang="en-US" dirty="0" err="1"/>
              <a:t>buf</a:t>
            </a:r>
            <a:r>
              <a:rPr lang="en-US" dirty="0"/>
              <a:t>); </a:t>
            </a:r>
          </a:p>
          <a:p>
            <a:r>
              <a:rPr lang="en-US" dirty="0"/>
              <a:t>         c = *out - 1; 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    return c; </a:t>
            </a:r>
          </a:p>
          <a:p>
            <a:r>
              <a:rPr lang="en-US" dirty="0"/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390" y="1126807"/>
            <a:ext cx="1714500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404" y="1303019"/>
            <a:ext cx="708432" cy="8004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2" y="3098164"/>
            <a:ext cx="3056751" cy="291211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734487" y="1359129"/>
            <a:ext cx="2705360" cy="99315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Compile and Link</a:t>
            </a:r>
          </a:p>
        </p:txBody>
      </p:sp>
      <p:sp>
        <p:nvSpPr>
          <p:cNvPr id="14" name="Right Arrow 13"/>
          <p:cNvSpPr/>
          <p:nvPr/>
        </p:nvSpPr>
        <p:spPr>
          <a:xfrm rot="5400000">
            <a:off x="9593854" y="3480813"/>
            <a:ext cx="1721570" cy="99315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Strip</a:t>
            </a:r>
          </a:p>
        </p:txBody>
      </p:sp>
      <p:cxnSp>
        <p:nvCxnSpPr>
          <p:cNvPr id="17" name="Elbow Connector 16"/>
          <p:cNvCxnSpPr/>
          <p:nvPr/>
        </p:nvCxnSpPr>
        <p:spPr>
          <a:xfrm rot="10800000">
            <a:off x="1381992" y="3886200"/>
            <a:ext cx="8912629" cy="2437474"/>
          </a:xfrm>
          <a:prstGeom prst="bentConnector3">
            <a:avLst>
              <a:gd name="adj1" fmla="val 9989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Multiply 24"/>
          <p:cNvSpPr/>
          <p:nvPr/>
        </p:nvSpPr>
        <p:spPr>
          <a:xfrm>
            <a:off x="2987794" y="5866475"/>
            <a:ext cx="914400" cy="9144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6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64 0.0044 L 0.37344 0.322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0" y="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2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471A6-85E9-4D42-B70A-6A8ADA3A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60894"/>
            <a:ext cx="2743200" cy="365125"/>
          </a:xfrm>
        </p:spPr>
        <p:txBody>
          <a:bodyPr/>
          <a:lstStyle/>
          <a:p>
            <a:fld id="{EE66CAC6-800C-EF4A-996B-A6F6D2A5F049}" type="slidenum">
              <a:rPr lang="en-US" smtClean="0"/>
              <a:t>80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E5F9A-0E74-6A46-8D5A-E10D12D09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73"/>
            <a:ext cx="10515600" cy="765159"/>
          </a:xfrm>
        </p:spPr>
        <p:txBody>
          <a:bodyPr>
            <a:normAutofit/>
          </a:bodyPr>
          <a:lstStyle/>
          <a:p>
            <a:r>
              <a:rPr lang="en-US" dirty="0"/>
              <a:t>Dynamic Features Vector Profiling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A13D1D-B122-8A45-BFC8-066226CC0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68174" y="2054332"/>
            <a:ext cx="14750185" cy="2749335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9610B04-D448-E047-AD00-BB4A1B571365}"/>
              </a:ext>
            </a:extLst>
          </p:cNvPr>
          <p:cNvSpPr/>
          <p:nvPr/>
        </p:nvSpPr>
        <p:spPr>
          <a:xfrm>
            <a:off x="9982200" y="2054332"/>
            <a:ext cx="1483895" cy="26259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307FC-CD85-C344-A6C8-A37F9454DE94}"/>
              </a:ext>
            </a:extLst>
          </p:cNvPr>
          <p:cNvSpPr txBox="1"/>
          <p:nvPr/>
        </p:nvSpPr>
        <p:spPr>
          <a:xfrm>
            <a:off x="3032712" y="5246722"/>
            <a:ext cx="547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F_13: max frequency for the same branch instruction</a:t>
            </a:r>
          </a:p>
          <a:p>
            <a:r>
              <a:rPr lang="en-US" dirty="0"/>
              <a:t>F_14:max frequency for the same arithmetic instruction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C0B4CE-DBE2-C949-82E5-632312F669B2}"/>
              </a:ext>
            </a:extLst>
          </p:cNvPr>
          <p:cNvSpPr/>
          <p:nvPr/>
        </p:nvSpPr>
        <p:spPr>
          <a:xfrm>
            <a:off x="2971890" y="5165939"/>
            <a:ext cx="5595257" cy="979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EE531-7EFE-7E4B-BFDE-83E862A16DD6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8567147" y="4680284"/>
            <a:ext cx="1415054" cy="97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2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E6EC-9636-1041-8E9C-CA97E9D3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Function Similarity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681DED-9C85-0444-8E89-C0F2A0CB1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42198" y="1825625"/>
            <a:ext cx="548069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2EDBC-6499-A94A-97AA-9FBE9077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68143DB-B56C-6A44-B11E-ECB7E8EB6EC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1677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Euclidean distance</a:t>
            </a:r>
          </a:p>
          <a:p>
            <a:endParaRPr lang="en-US" dirty="0"/>
          </a:p>
          <a:p>
            <a:r>
              <a:rPr lang="en-US" dirty="0"/>
              <a:t>Manhattan distance</a:t>
            </a:r>
          </a:p>
          <a:p>
            <a:endParaRPr lang="en-US" dirty="0"/>
          </a:p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6FE9F2-0137-C046-BB72-75B4C5097453}"/>
              </a:ext>
            </a:extLst>
          </p:cNvPr>
          <p:cNvSpPr/>
          <p:nvPr/>
        </p:nvSpPr>
        <p:spPr>
          <a:xfrm>
            <a:off x="4408714" y="1926771"/>
            <a:ext cx="5878286" cy="293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0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F8FE-8F0B-1C49-BC0F-11905B13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B78C7-6922-C540-832B-870F3478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I</a:t>
            </a:r>
          </a:p>
          <a:p>
            <a:pPr lvl="1"/>
            <a:r>
              <a:rPr lang="en-US" dirty="0"/>
              <a:t>100 Android libraries</a:t>
            </a:r>
          </a:p>
          <a:p>
            <a:pPr lvl="1"/>
            <a:r>
              <a:rPr lang="en-US" dirty="0"/>
              <a:t>2,108 binary files</a:t>
            </a:r>
          </a:p>
          <a:p>
            <a:pPr lvl="1"/>
            <a:r>
              <a:rPr lang="en-US" dirty="0"/>
              <a:t>2,037,772 function feature samples</a:t>
            </a:r>
          </a:p>
          <a:p>
            <a:r>
              <a:rPr lang="en-US" dirty="0"/>
              <a:t>Dataset II</a:t>
            </a:r>
          </a:p>
          <a:p>
            <a:pPr lvl="1"/>
            <a:r>
              <a:rPr lang="en-US" dirty="0"/>
              <a:t>2,076 vulnerabilities (from 07/2016)</a:t>
            </a:r>
          </a:p>
          <a:p>
            <a:pPr lvl="1"/>
            <a:r>
              <a:rPr lang="en-US" dirty="0"/>
              <a:t>1,351 high vulnerabilities and 381 critical vulnerabilities</a:t>
            </a:r>
          </a:p>
          <a:p>
            <a:r>
              <a:rPr lang="en-US" dirty="0"/>
              <a:t>Dataset III</a:t>
            </a:r>
          </a:p>
          <a:p>
            <a:pPr lvl="1"/>
            <a:r>
              <a:rPr lang="en-US" dirty="0"/>
              <a:t>Android Things 1.0 and Google Pixel 2 XL (Android 8.0)</a:t>
            </a:r>
          </a:p>
          <a:p>
            <a:pPr lvl="1"/>
            <a:r>
              <a:rPr lang="en-US" dirty="0"/>
              <a:t>25 different CVE vulnerabilities (Android 8.0 and 8.1)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EBE65-F063-254B-809D-E4B50A28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981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3BFF8A-BD4E-0443-9D45-3C47DE08C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2647" y="696118"/>
            <a:ext cx="9302307" cy="54657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6AE8-15AC-4A41-8337-6C3AE05D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E4DE54-C5E5-7A49-ACC7-6EFBDE5DFCB1}"/>
              </a:ext>
            </a:extLst>
          </p:cNvPr>
          <p:cNvSpPr/>
          <p:nvPr/>
        </p:nvSpPr>
        <p:spPr>
          <a:xfrm>
            <a:off x="1654628" y="5867966"/>
            <a:ext cx="9380326" cy="293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70569-CFA5-8A41-BAEB-7D6389DA011C}"/>
              </a:ext>
            </a:extLst>
          </p:cNvPr>
          <p:cNvSpPr/>
          <p:nvPr/>
        </p:nvSpPr>
        <p:spPr>
          <a:xfrm>
            <a:off x="1674677" y="2434950"/>
            <a:ext cx="9380326" cy="293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dirty="0"/>
              <a:t>Trace-free memory data structure forensics</a:t>
            </a:r>
          </a:p>
          <a:p>
            <a:r>
              <a:rPr lang="en-US" dirty="0"/>
              <a:t>Reversing semantics of embedded </a:t>
            </a:r>
            <a:r>
              <a:rPr lang="en-US" dirty="0" err="1"/>
              <a:t>IoT</a:t>
            </a:r>
            <a:r>
              <a:rPr lang="en-US" dirty="0"/>
              <a:t> software binaries</a:t>
            </a:r>
          </a:p>
          <a:p>
            <a:r>
              <a:rPr lang="en-US" dirty="0"/>
              <a:t>Case-study: data attacks against power system operations</a:t>
            </a:r>
          </a:p>
          <a:p>
            <a:r>
              <a:rPr lang="en-US" dirty="0"/>
              <a:t>Known vulnerability detection for Mobile/IoT firmware</a:t>
            </a:r>
          </a:p>
          <a:p>
            <a:r>
              <a:rPr lang="en-US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333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Recognize and recover </a:t>
            </a:r>
            <a:r>
              <a:rPr lang="en-US" b="1" dirty="0">
                <a:solidFill>
                  <a:schemeClr val="accent2"/>
                </a:solidFill>
              </a:rPr>
              <a:t>data structure instances </a:t>
            </a:r>
            <a:r>
              <a:rPr lang="en-US" dirty="0"/>
              <a:t>from a memory image </a:t>
            </a:r>
            <a:r>
              <a:rPr lang="en-US" b="1" dirty="0">
                <a:solidFill>
                  <a:schemeClr val="accent2"/>
                </a:solidFill>
              </a:rPr>
              <a:t>without execution traces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Locate the </a:t>
            </a:r>
            <a:r>
              <a:rPr lang="en-US" b="1" dirty="0">
                <a:solidFill>
                  <a:schemeClr val="accent2"/>
                </a:solidFill>
              </a:rPr>
              <a:t>critical algorithm </a:t>
            </a:r>
            <a:r>
              <a:rPr lang="en-US" dirty="0"/>
              <a:t>implementation and extract the </a:t>
            </a:r>
            <a:r>
              <a:rPr lang="en-US" b="1" dirty="0">
                <a:solidFill>
                  <a:schemeClr val="accent2"/>
                </a:solidFill>
              </a:rPr>
              <a:t>semantic meaning </a:t>
            </a:r>
            <a:r>
              <a:rPr lang="en-US" dirty="0"/>
              <a:t>for the associated memory addresses/registers. </a:t>
            </a:r>
          </a:p>
          <a:p>
            <a:endParaRPr lang="en-US" dirty="0"/>
          </a:p>
          <a:p>
            <a:r>
              <a:rPr lang="en-US" dirty="0"/>
              <a:t>Live memory </a:t>
            </a:r>
            <a:r>
              <a:rPr lang="en-US" b="1" dirty="0">
                <a:solidFill>
                  <a:schemeClr val="accent2"/>
                </a:solidFill>
              </a:rPr>
              <a:t>semantic data attack </a:t>
            </a:r>
            <a:r>
              <a:rPr lang="en-US" dirty="0"/>
              <a:t>against power system operations.</a:t>
            </a:r>
          </a:p>
          <a:p>
            <a:endParaRPr lang="en-US" dirty="0"/>
          </a:p>
          <a:p>
            <a:r>
              <a:rPr lang="en-US" dirty="0"/>
              <a:t>Leverage </a:t>
            </a:r>
            <a:r>
              <a:rPr lang="en-US" b="1" dirty="0">
                <a:solidFill>
                  <a:schemeClr val="accent2"/>
                </a:solidFill>
              </a:rPr>
              <a:t>deep learning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2"/>
                </a:solidFill>
              </a:rPr>
              <a:t>dynamic analysis </a:t>
            </a:r>
            <a:r>
              <a:rPr lang="en-US" dirty="0"/>
              <a:t>for semantic reverse engineering to do known vulnerability detection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342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4CEB-2ED6-6C49-AD0A-714E78EA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D99D1-9D4A-AF4B-A9D5-407C7B87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my advisor Prof. </a:t>
            </a:r>
            <a:r>
              <a:rPr lang="en-US" dirty="0" err="1"/>
              <a:t>Saman</a:t>
            </a:r>
            <a:r>
              <a:rPr lang="en-US" dirty="0"/>
              <a:t> </a:t>
            </a:r>
            <a:r>
              <a:rPr lang="en-US" dirty="0" err="1"/>
              <a:t>Zonouz</a:t>
            </a:r>
            <a:r>
              <a:rPr lang="en-US" dirty="0"/>
              <a:t> who gave his extraordinary guidance, support, and encouragement throughout my entire PhD study. </a:t>
            </a:r>
          </a:p>
          <a:p>
            <a:r>
              <a:rPr lang="en-US" dirty="0"/>
              <a:t>Thank my committee members, Prof. Ivan </a:t>
            </a:r>
            <a:r>
              <a:rPr lang="en-US" dirty="0" err="1"/>
              <a:t>Marsic</a:t>
            </a:r>
            <a:r>
              <a:rPr lang="en-US" dirty="0"/>
              <a:t>, Prof. Wei Sheng and Dr. Praveen Murthy for their careful reading, insightful comments, and high standards. </a:t>
            </a:r>
          </a:p>
          <a:p>
            <a:r>
              <a:rPr lang="en-US" dirty="0"/>
              <a:t>Thank</a:t>
            </a:r>
            <a:r>
              <a:rPr lang="zh-CN" altLang="en-US" dirty="0"/>
              <a:t> </a:t>
            </a:r>
            <a:r>
              <a:rPr lang="en-US" dirty="0"/>
              <a:t>my family and friends for their incredible support throughout this entire chapter in my career.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4A7CD-F758-5547-9B71-275774BF6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9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I Know What You Didn't Do Last Vulnerability! Firmware  Analysis via Deep Learning for Known Security Vulnerabilities</a:t>
            </a:r>
            <a:br>
              <a:rPr lang="en-US" sz="2700" dirty="0"/>
            </a:br>
            <a:r>
              <a:rPr lang="en-US" sz="2700" dirty="0"/>
              <a:t> </a:t>
            </a:r>
            <a:r>
              <a:rPr lang="en-US" sz="2700" dirty="0" err="1"/>
              <a:t>Pengfei</a:t>
            </a:r>
            <a:r>
              <a:rPr lang="en-US" sz="2700" dirty="0"/>
              <a:t> Sun, Luis Garcia and </a:t>
            </a:r>
            <a:r>
              <a:rPr lang="en-US" sz="2700" dirty="0" err="1"/>
              <a:t>Saman</a:t>
            </a:r>
            <a:r>
              <a:rPr lang="en-US" sz="2700" dirty="0"/>
              <a:t> </a:t>
            </a:r>
            <a:r>
              <a:rPr lang="en-US" sz="2700" dirty="0" err="1"/>
              <a:t>Zonouz</a:t>
            </a:r>
            <a:r>
              <a:rPr lang="en-US" sz="2700" dirty="0"/>
              <a:t> </a:t>
            </a:r>
            <a:br>
              <a:rPr lang="en-US" sz="2700" dirty="0"/>
            </a:br>
            <a:r>
              <a:rPr lang="en-US" sz="2700" i="1" dirty="0"/>
              <a:t> </a:t>
            </a:r>
            <a:r>
              <a:rPr lang="en-US" sz="2400" i="1" dirty="0"/>
              <a:t>The 26th ACM Conference on Computer and Communications Security (CCS’19)</a:t>
            </a:r>
            <a:r>
              <a:rPr lang="en-US" sz="2700" i="1" dirty="0"/>
              <a:t>, to be submitted.</a:t>
            </a:r>
          </a:p>
          <a:p>
            <a:r>
              <a:rPr lang="en-US" sz="2700" b="1" dirty="0"/>
              <a:t>Tell Me More Than Just Assembly! Reversing Semantics of Embedded IoT and Industrial Control Software Binaries </a:t>
            </a:r>
            <a:br>
              <a:rPr lang="en-US" sz="2700" dirty="0"/>
            </a:br>
            <a:r>
              <a:rPr lang="en-US" sz="2700" dirty="0"/>
              <a:t> </a:t>
            </a:r>
            <a:r>
              <a:rPr lang="en-US" sz="2700" dirty="0" err="1"/>
              <a:t>Pengfei</a:t>
            </a:r>
            <a:r>
              <a:rPr lang="en-US" sz="2700" dirty="0"/>
              <a:t> Sun, Luis Garcia and </a:t>
            </a:r>
            <a:r>
              <a:rPr lang="en-US" sz="2700" dirty="0" err="1"/>
              <a:t>Saman</a:t>
            </a:r>
            <a:r>
              <a:rPr lang="en-US" sz="2700" dirty="0"/>
              <a:t> </a:t>
            </a:r>
            <a:r>
              <a:rPr lang="en-US" sz="2700" dirty="0" err="1"/>
              <a:t>Zonouz</a:t>
            </a:r>
            <a:r>
              <a:rPr lang="en-US" sz="2700" dirty="0"/>
              <a:t> </a:t>
            </a:r>
            <a:br>
              <a:rPr lang="en-US" sz="2700" dirty="0"/>
            </a:br>
            <a:r>
              <a:rPr lang="en-US" sz="2700" i="1" dirty="0"/>
              <a:t> </a:t>
            </a:r>
            <a:r>
              <a:rPr lang="en-US" sz="2400" i="1" dirty="0"/>
              <a:t>The 49th IEEE/IFIP International Conference on Dependable Systems and Networks (DSN 2019), 2019</a:t>
            </a:r>
            <a:r>
              <a:rPr lang="en-US" sz="2700" i="1" dirty="0"/>
              <a:t>.</a:t>
            </a:r>
          </a:p>
          <a:p>
            <a:r>
              <a:rPr lang="en-US" b="1" dirty="0"/>
              <a:t>Compromising Security of Economic Dispatch in Power System Operations</a:t>
            </a:r>
            <a:br>
              <a:rPr lang="en-US" b="1" dirty="0"/>
            </a:br>
            <a:r>
              <a:rPr lang="en-US" dirty="0"/>
              <a:t>Devendra </a:t>
            </a:r>
            <a:r>
              <a:rPr lang="en-US" dirty="0" err="1"/>
              <a:t>Shelar</a:t>
            </a:r>
            <a:r>
              <a:rPr lang="en-US" dirty="0"/>
              <a:t>, </a:t>
            </a:r>
            <a:r>
              <a:rPr lang="en-US" dirty="0" err="1"/>
              <a:t>Pengfei</a:t>
            </a:r>
            <a:r>
              <a:rPr lang="en-US" dirty="0"/>
              <a:t> Sun, Saurabh Amin, </a:t>
            </a:r>
            <a:r>
              <a:rPr lang="en-US" dirty="0" err="1"/>
              <a:t>Saman</a:t>
            </a:r>
            <a:r>
              <a:rPr lang="en-US" dirty="0"/>
              <a:t> </a:t>
            </a:r>
            <a:r>
              <a:rPr lang="en-US" dirty="0" err="1"/>
              <a:t>Zonouz</a:t>
            </a:r>
            <a:br>
              <a:rPr lang="en-US" dirty="0"/>
            </a:br>
            <a:r>
              <a:rPr lang="en-US" i="1" dirty="0"/>
              <a:t>The 47th IEEE/IFIP International Conference on Dependable Systems and Networks (DSN 2017), 2017.</a:t>
            </a:r>
            <a:endParaRPr lang="en-US" dirty="0"/>
          </a:p>
          <a:p>
            <a:r>
              <a:rPr lang="en-US" b="1" dirty="0"/>
              <a:t>Trace-Free Memory Data Structure Forensics via Past Inference and Future Speculations</a:t>
            </a:r>
            <a:br>
              <a:rPr lang="en-US" b="1" dirty="0"/>
            </a:br>
            <a:r>
              <a:rPr lang="en-US" dirty="0" err="1"/>
              <a:t>Pengfei</a:t>
            </a:r>
            <a:r>
              <a:rPr lang="en-US" dirty="0"/>
              <a:t> Sun, Rui Han, </a:t>
            </a:r>
            <a:r>
              <a:rPr lang="en-US" dirty="0" err="1"/>
              <a:t>Mingbo</a:t>
            </a:r>
            <a:r>
              <a:rPr lang="en-US" dirty="0"/>
              <a:t> Zhang, </a:t>
            </a:r>
            <a:r>
              <a:rPr lang="en-US" dirty="0" err="1"/>
              <a:t>Saman</a:t>
            </a:r>
            <a:r>
              <a:rPr lang="en-US" dirty="0"/>
              <a:t> </a:t>
            </a:r>
            <a:r>
              <a:rPr lang="en-US" dirty="0" err="1"/>
              <a:t>Zonouz</a:t>
            </a:r>
            <a:br>
              <a:rPr lang="en-US" dirty="0"/>
            </a:br>
            <a:r>
              <a:rPr lang="en-US" i="1" dirty="0"/>
              <a:t>Annual Computer Security Applications Conference (ACSAC), 2016.</a:t>
            </a:r>
            <a:endParaRPr lang="en-US" dirty="0"/>
          </a:p>
          <a:p>
            <a:r>
              <a:rPr lang="en-US" b="1" dirty="0"/>
              <a:t>Power Grid Safety Control via Fine-Grained Multi-Persona Programmable Logic Controllers</a:t>
            </a:r>
            <a:br>
              <a:rPr lang="en-US" b="1" dirty="0"/>
            </a:br>
            <a:r>
              <a:rPr lang="en-US" dirty="0"/>
              <a:t>Gabriel </a:t>
            </a:r>
            <a:r>
              <a:rPr lang="en-US" dirty="0" err="1"/>
              <a:t>Salles-Loustau</a:t>
            </a:r>
            <a:r>
              <a:rPr lang="en-US" dirty="0"/>
              <a:t>, Luis Garcia, </a:t>
            </a:r>
            <a:r>
              <a:rPr lang="en-US" dirty="0" err="1"/>
              <a:t>Pengfei</a:t>
            </a:r>
            <a:r>
              <a:rPr lang="en-US" dirty="0"/>
              <a:t> Sun, Maryam </a:t>
            </a:r>
            <a:r>
              <a:rPr lang="en-US" dirty="0" err="1"/>
              <a:t>Mehri</a:t>
            </a:r>
            <a:r>
              <a:rPr lang="en-US" dirty="0"/>
              <a:t>, </a:t>
            </a:r>
            <a:r>
              <a:rPr lang="en-US" dirty="0" err="1"/>
              <a:t>Saman</a:t>
            </a:r>
            <a:r>
              <a:rPr lang="en-US" dirty="0"/>
              <a:t> </a:t>
            </a:r>
            <a:r>
              <a:rPr lang="en-US" dirty="0" err="1"/>
              <a:t>Zonouz</a:t>
            </a:r>
            <a:br>
              <a:rPr lang="en-US" dirty="0"/>
            </a:br>
            <a:r>
              <a:rPr lang="en-US" i="1" dirty="0"/>
              <a:t>IEEE International Conference on Smart Grid Communications (</a:t>
            </a:r>
            <a:r>
              <a:rPr lang="en-US" i="1" dirty="0" err="1"/>
              <a:t>SmartGridComm</a:t>
            </a:r>
            <a:r>
              <a:rPr lang="en-US" i="1" dirty="0"/>
              <a:t>), 2017.</a:t>
            </a:r>
            <a:endParaRPr lang="en-US" dirty="0"/>
          </a:p>
          <a:p>
            <a:r>
              <a:rPr lang="en-US" b="1" dirty="0"/>
              <a:t>Cyber-Air-Gapped Detection of Controller Attacks through Physical Interdependencies</a:t>
            </a:r>
            <a:br>
              <a:rPr lang="en-US" b="1" dirty="0"/>
            </a:br>
            <a:r>
              <a:rPr lang="en-US" dirty="0" err="1"/>
              <a:t>Sriharsha</a:t>
            </a:r>
            <a:r>
              <a:rPr lang="en-US" dirty="0"/>
              <a:t> </a:t>
            </a:r>
            <a:r>
              <a:rPr lang="en-US" dirty="0" err="1"/>
              <a:t>Etigowni</a:t>
            </a:r>
            <a:r>
              <a:rPr lang="en-US" dirty="0"/>
              <a:t>, Mehmet </a:t>
            </a:r>
            <a:r>
              <a:rPr lang="en-US" dirty="0" err="1"/>
              <a:t>Cintuglu</a:t>
            </a:r>
            <a:r>
              <a:rPr lang="en-US" dirty="0"/>
              <a:t>, Maryam </a:t>
            </a:r>
            <a:r>
              <a:rPr lang="en-US" dirty="0" err="1"/>
              <a:t>Kazerooni</a:t>
            </a:r>
            <a:r>
              <a:rPr lang="en-US" dirty="0"/>
              <a:t>, </a:t>
            </a:r>
            <a:r>
              <a:rPr lang="en-US" dirty="0" err="1"/>
              <a:t>Shamina</a:t>
            </a:r>
            <a:r>
              <a:rPr lang="en-US" dirty="0"/>
              <a:t> Hossain, </a:t>
            </a:r>
            <a:r>
              <a:rPr lang="en-US" dirty="0" err="1"/>
              <a:t>Pengfei</a:t>
            </a:r>
            <a:r>
              <a:rPr lang="en-US" dirty="0"/>
              <a:t> Sun, Katherine Davis, Osama Mohammed, </a:t>
            </a:r>
            <a:r>
              <a:rPr lang="en-US" dirty="0" err="1"/>
              <a:t>Saman</a:t>
            </a:r>
            <a:r>
              <a:rPr lang="en-US" dirty="0"/>
              <a:t> </a:t>
            </a:r>
            <a:r>
              <a:rPr lang="en-US" dirty="0" err="1"/>
              <a:t>Zonouz</a:t>
            </a:r>
            <a:br>
              <a:rPr lang="en-US" dirty="0"/>
            </a:br>
            <a:r>
              <a:rPr lang="en-US" i="1" dirty="0"/>
              <a:t>IEEE International Conference on Smart Grid Communications (</a:t>
            </a:r>
            <a:r>
              <a:rPr lang="en-US" i="1" dirty="0" err="1"/>
              <a:t>SmartGridComm</a:t>
            </a:r>
            <a:r>
              <a:rPr lang="en-US" i="1" dirty="0"/>
              <a:t>), 2017.</a:t>
            </a:r>
            <a:endParaRPr lang="en-US" dirty="0"/>
          </a:p>
          <a:p>
            <a:r>
              <a:rPr lang="en-US" b="1" dirty="0"/>
              <a:t>Post-Intrusion Memory Forensics Analysis </a:t>
            </a:r>
            <a:br>
              <a:rPr lang="en-US" b="1" dirty="0"/>
            </a:br>
            <a:r>
              <a:rPr lang="en-US" dirty="0" err="1"/>
              <a:t>Pengfei</a:t>
            </a:r>
            <a:r>
              <a:rPr lang="en-US" dirty="0"/>
              <a:t> Sun, </a:t>
            </a:r>
            <a:r>
              <a:rPr lang="en-US" dirty="0" err="1"/>
              <a:t>Rui</a:t>
            </a:r>
            <a:r>
              <a:rPr lang="en-US" dirty="0"/>
              <a:t> Han, </a:t>
            </a:r>
            <a:r>
              <a:rPr lang="en-US" dirty="0" err="1"/>
              <a:t>Saman</a:t>
            </a:r>
            <a:r>
              <a:rPr lang="en-US" dirty="0"/>
              <a:t> </a:t>
            </a:r>
            <a:r>
              <a:rPr lang="en-US" dirty="0" err="1"/>
              <a:t>Zonouz</a:t>
            </a:r>
            <a:br>
              <a:rPr lang="en-US" dirty="0"/>
            </a:br>
            <a:r>
              <a:rPr lang="en-US" i="1" dirty="0"/>
              <a:t>Poster Session, The 37th IEEE Symposium on Security and Privacy (S&amp;P), San Jose, CA, USA, May 23-25, 2016.</a:t>
            </a:r>
            <a:endParaRPr lang="en-US" dirty="0"/>
          </a:p>
          <a:p>
            <a:r>
              <a:rPr lang="en-US" b="1" dirty="0" err="1"/>
              <a:t>PLCloud</a:t>
            </a:r>
            <a:r>
              <a:rPr lang="en-US" b="1" dirty="0"/>
              <a:t>: Comprehensive Power Grid PLC Security Monitoring with Zero Safety Disruption</a:t>
            </a:r>
            <a:br>
              <a:rPr lang="en-US" b="1" dirty="0"/>
            </a:br>
            <a:r>
              <a:rPr lang="en-US" dirty="0"/>
              <a:t>Henry </a:t>
            </a:r>
            <a:r>
              <a:rPr lang="en-US" dirty="0" err="1"/>
              <a:t>Senyondo</a:t>
            </a:r>
            <a:r>
              <a:rPr lang="en-US" dirty="0"/>
              <a:t>, </a:t>
            </a:r>
            <a:r>
              <a:rPr lang="en-US" dirty="0" err="1"/>
              <a:t>Pengfei</a:t>
            </a:r>
            <a:r>
              <a:rPr lang="en-US" dirty="0"/>
              <a:t> Sun, Robin Berthier, </a:t>
            </a:r>
            <a:r>
              <a:rPr lang="en-US" dirty="0" err="1"/>
              <a:t>Saman</a:t>
            </a:r>
            <a:r>
              <a:rPr lang="en-US" dirty="0"/>
              <a:t> </a:t>
            </a:r>
            <a:r>
              <a:rPr lang="en-US" dirty="0" err="1"/>
              <a:t>Zonouz</a:t>
            </a:r>
            <a:br>
              <a:rPr lang="en-US" dirty="0"/>
            </a:br>
            <a:r>
              <a:rPr lang="en-US" i="1" dirty="0"/>
              <a:t>IEEE International Conference on Smart Grid Communications (</a:t>
            </a:r>
            <a:r>
              <a:rPr lang="en-US" i="1" dirty="0" err="1"/>
              <a:t>SmartGridComm</a:t>
            </a:r>
            <a:r>
              <a:rPr lang="en-US" i="1" dirty="0"/>
              <a:t>), Miami, USA, Nov. 2-5, 2015.</a:t>
            </a:r>
            <a:endParaRPr lang="en-US" dirty="0"/>
          </a:p>
          <a:p>
            <a:r>
              <a:rPr lang="en-US" b="1" dirty="0"/>
              <a:t>LBMS: Load Balancing based on Multilateral Security In Cloud </a:t>
            </a:r>
            <a:br>
              <a:rPr lang="en-US" b="1" dirty="0"/>
            </a:br>
            <a:r>
              <a:rPr lang="en-US" dirty="0" err="1"/>
              <a:t>Pengfei</a:t>
            </a:r>
            <a:r>
              <a:rPr lang="en-US" dirty="0"/>
              <a:t> Sun, </a:t>
            </a:r>
            <a:r>
              <a:rPr lang="en-US" dirty="0" err="1"/>
              <a:t>Qingni</a:t>
            </a:r>
            <a:r>
              <a:rPr lang="en-US" dirty="0"/>
              <a:t> Shen, Ying Chen, </a:t>
            </a:r>
            <a:r>
              <a:rPr lang="en-US" dirty="0" err="1"/>
              <a:t>Zhonghai</a:t>
            </a:r>
            <a:r>
              <a:rPr lang="en-US" dirty="0"/>
              <a:t> Wu, Cong Zhang, </a:t>
            </a:r>
            <a:r>
              <a:rPr lang="en-US" dirty="0" err="1"/>
              <a:t>Anbang</a:t>
            </a:r>
            <a:r>
              <a:rPr lang="en-US" dirty="0"/>
              <a:t> </a:t>
            </a:r>
            <a:r>
              <a:rPr lang="en-US" dirty="0" err="1"/>
              <a:t>Ruan</a:t>
            </a:r>
            <a:r>
              <a:rPr lang="en-US" dirty="0"/>
              <a:t>, Liang </a:t>
            </a:r>
            <a:r>
              <a:rPr lang="en-US" dirty="0" err="1"/>
              <a:t>Gu</a:t>
            </a:r>
            <a:br>
              <a:rPr lang="en-US" dirty="0"/>
            </a:br>
            <a:r>
              <a:rPr lang="en-US" i="1" dirty="0"/>
              <a:t>Poster session, The 18th ACM Conference on Computer and Communications Security (CCS’11), Chicago, USA, Oct. 17~21, 2011.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87</a:t>
            </a:fld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A822301-04EF-414A-AE15-8FAC6CB9ADC7}"/>
              </a:ext>
            </a:extLst>
          </p:cNvPr>
          <p:cNvSpPr txBox="1"/>
          <p:nvPr/>
        </p:nvSpPr>
        <p:spPr>
          <a:xfrm>
            <a:off x="8799225" y="3508228"/>
            <a:ext cx="181369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2800" b="1" dirty="0">
                <a:cs typeface="Arial"/>
              </a:rPr>
              <a:t>Thank You</a:t>
            </a:r>
            <a:endParaRPr lang="en-US" sz="280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D3C06A9-BF6B-2948-A447-8A89E368BF2F}"/>
              </a:ext>
            </a:extLst>
          </p:cNvPr>
          <p:cNvSpPr txBox="1"/>
          <p:nvPr/>
        </p:nvSpPr>
        <p:spPr>
          <a:xfrm>
            <a:off x="8799225" y="4772706"/>
            <a:ext cx="339277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2800" b="1" dirty="0">
                <a:cs typeface="Arial"/>
              </a:rPr>
              <a:t>Questions?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2800" b="1" dirty="0">
                <a:cs typeface="Arial"/>
              </a:rPr>
              <a:t>Email: </a:t>
            </a:r>
            <a:r>
              <a:rPr lang="en-US" sz="1600" b="1" dirty="0">
                <a:cs typeface="Arial"/>
              </a:rPr>
              <a:t>pengfei.sun@rutgers.edu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763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2"/>
    </mc:Choice>
    <mc:Fallback xmlns="">
      <p:transition spd="slow" advTm="9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842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Execution</a:t>
            </a:r>
          </a:p>
        </p:txBody>
      </p:sp>
      <p:sp>
        <p:nvSpPr>
          <p:cNvPr id="4" name="object 2"/>
          <p:cNvSpPr txBox="1"/>
          <p:nvPr/>
        </p:nvSpPr>
        <p:spPr>
          <a:xfrm>
            <a:off x="1567041" y="2998342"/>
            <a:ext cx="3054724" cy="301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 err="1">
                <a:cs typeface="Calibri"/>
              </a:rPr>
              <a:t>int</a:t>
            </a:r>
            <a:r>
              <a:rPr lang="en-US" sz="1400" dirty="0">
                <a:cs typeface="Calibri"/>
              </a:rPr>
              <a:t> main(</a:t>
            </a:r>
            <a:r>
              <a:rPr lang="en-US" sz="1400" dirty="0" err="1">
                <a:cs typeface="Calibri"/>
              </a:rPr>
              <a:t>int</a:t>
            </a:r>
            <a:r>
              <a:rPr lang="en-US" sz="1400" dirty="0">
                <a:cs typeface="Calibri"/>
              </a:rPr>
              <a:t> ac, char* </a:t>
            </a:r>
            <a:r>
              <a:rPr lang="en-US" sz="1400" dirty="0" err="1">
                <a:cs typeface="Calibri"/>
              </a:rPr>
              <a:t>av</a:t>
            </a:r>
            <a:r>
              <a:rPr lang="en-US" sz="1400" dirty="0">
                <a:cs typeface="Calibri"/>
              </a:rPr>
              <a:t>[]) {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</a:t>
            </a:r>
            <a:r>
              <a:rPr lang="en-US" sz="1400" dirty="0" err="1">
                <a:cs typeface="Calibri"/>
              </a:rPr>
              <a:t>int</a:t>
            </a:r>
            <a:r>
              <a:rPr lang="en-US" sz="1400" dirty="0">
                <a:cs typeface="Calibri"/>
              </a:rPr>
              <a:t> a = </a:t>
            </a:r>
            <a:r>
              <a:rPr lang="en-US" sz="1400" dirty="0" err="1">
                <a:cs typeface="Calibri"/>
              </a:rPr>
              <a:t>atoi</a:t>
            </a:r>
            <a:r>
              <a:rPr lang="en-US" sz="1400" dirty="0">
                <a:cs typeface="Calibri"/>
              </a:rPr>
              <a:t>(</a:t>
            </a:r>
            <a:r>
              <a:rPr lang="en-US" sz="1400" dirty="0" err="1">
                <a:cs typeface="Calibri"/>
              </a:rPr>
              <a:t>av</a:t>
            </a:r>
            <a:r>
              <a:rPr lang="en-US" sz="1400" dirty="0">
                <a:cs typeface="Calibri"/>
              </a:rPr>
              <a:t>[1]); //symbolic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</a:t>
            </a:r>
            <a:r>
              <a:rPr lang="en-US" sz="1400" dirty="0" err="1">
                <a:cs typeface="Calibri"/>
              </a:rPr>
              <a:t>int</a:t>
            </a:r>
            <a:r>
              <a:rPr lang="en-US" sz="1400" dirty="0">
                <a:cs typeface="Calibri"/>
              </a:rPr>
              <a:t> b = </a:t>
            </a:r>
            <a:r>
              <a:rPr lang="en-US" sz="1400" dirty="0" err="1">
                <a:cs typeface="Calibri"/>
              </a:rPr>
              <a:t>atoi</a:t>
            </a:r>
            <a:r>
              <a:rPr lang="en-US" sz="1400" dirty="0">
                <a:cs typeface="Calibri"/>
              </a:rPr>
              <a:t>(</a:t>
            </a:r>
            <a:r>
              <a:rPr lang="en-US" sz="1400" dirty="0" err="1">
                <a:cs typeface="Calibri"/>
              </a:rPr>
              <a:t>av</a:t>
            </a:r>
            <a:r>
              <a:rPr lang="en-US" sz="1400" dirty="0">
                <a:cs typeface="Calibri"/>
              </a:rPr>
              <a:t>[2]}; //symbolic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</a:t>
            </a:r>
            <a:r>
              <a:rPr lang="en-US" sz="1400" dirty="0" err="1">
                <a:cs typeface="Calibri"/>
              </a:rPr>
              <a:t>int</a:t>
            </a:r>
            <a:r>
              <a:rPr lang="en-US" sz="1400" dirty="0">
                <a:cs typeface="Calibri"/>
              </a:rPr>
              <a:t> c = </a:t>
            </a:r>
            <a:r>
              <a:rPr lang="en-US" sz="1400" dirty="0" err="1">
                <a:cs typeface="Calibri"/>
              </a:rPr>
              <a:t>atoi</a:t>
            </a:r>
            <a:r>
              <a:rPr lang="en-US" sz="1400" dirty="0">
                <a:cs typeface="Calibri"/>
              </a:rPr>
              <a:t>(</a:t>
            </a:r>
            <a:r>
              <a:rPr lang="en-US" sz="1400" dirty="0" err="1">
                <a:cs typeface="Calibri"/>
              </a:rPr>
              <a:t>av</a:t>
            </a:r>
            <a:r>
              <a:rPr lang="en-US" sz="1400" dirty="0">
                <a:cs typeface="Calibri"/>
              </a:rPr>
              <a:t>[3]}; //symbolic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endParaRPr lang="en-US" sz="1400" dirty="0">
              <a:cs typeface="Calibri"/>
            </a:endParaRP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if(a &gt; b)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		a = a – b;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if(b &lt; 1) {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		if(c != a)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		       c = a – b;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}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b = 1; 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	return 0;</a:t>
            </a:r>
          </a:p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Calibri"/>
              </a:rPr>
              <a:t>}</a:t>
            </a:r>
          </a:p>
        </p:txBody>
      </p:sp>
      <p:sp>
        <p:nvSpPr>
          <p:cNvPr id="5" name="object 2"/>
          <p:cNvSpPr txBox="1"/>
          <p:nvPr/>
        </p:nvSpPr>
        <p:spPr>
          <a:xfrm>
            <a:off x="1967012" y="1991758"/>
            <a:ext cx="7271822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F26522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dirty="0">
                <a:latin typeface="Calibri"/>
                <a:cs typeface="Calibri"/>
              </a:rPr>
              <a:t>Make variables (inputs) symbolic</a:t>
            </a:r>
          </a:p>
          <a:p>
            <a:pPr marL="298450" indent="-285750">
              <a:buClr>
                <a:srgbClr val="F26522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dirty="0">
                <a:latin typeface="Calibri"/>
                <a:cs typeface="Calibri"/>
              </a:rPr>
              <a:t>Collect path constraints during execution</a:t>
            </a:r>
          </a:p>
          <a:p>
            <a:pPr marL="298450" indent="-285750">
              <a:buClr>
                <a:srgbClr val="F26522"/>
              </a:buClr>
              <a:buFont typeface="Arial" panose="020B0604020202020204" pitchFamily="34" charset="0"/>
              <a:buChar char="•"/>
              <a:tabLst>
                <a:tab pos="469253" algn="l"/>
                <a:tab pos="469889" algn="l"/>
              </a:tabLst>
            </a:pPr>
            <a:r>
              <a:rPr lang="en-US" dirty="0">
                <a:cs typeface="Calibri"/>
              </a:rPr>
              <a:t>Solve path constraints by SMT solver </a:t>
            </a:r>
            <a:r>
              <a:rPr lang="en-US" dirty="0">
                <a:cs typeface="Calibri"/>
                <a:sym typeface="Wingdings" panose="05000000000000000000" pitchFamily="2" charset="2"/>
              </a:rPr>
              <a:t> concrete values (test cases)</a:t>
            </a:r>
            <a:endParaRPr lang="en-US" dirty="0"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91688" y="2878299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 &gt; b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676788" y="3239862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 = a - 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4083" y="32398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 &lt;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69762" y="375419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 &lt;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83725" y="3754194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 != 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60125" y="3754193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 =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8965" y="4367947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 != 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62588" y="436085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 =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07765" y="4362157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 = a - 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91388" y="435506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 =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16965" y="4916262"/>
            <a:ext cx="6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 = a - 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00588" y="490916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 =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03521" y="534654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 = 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02423" y="4916262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 = 1</a:t>
            </a:r>
          </a:p>
        </p:txBody>
      </p:sp>
      <p:cxnSp>
        <p:nvCxnSpPr>
          <p:cNvPr id="20" name="Straight Arrow Connector 19"/>
          <p:cNvCxnSpPr>
            <a:stCxn id="6" idx="1"/>
            <a:endCxn id="7" idx="0"/>
          </p:cNvCxnSpPr>
          <p:nvPr/>
        </p:nvCxnSpPr>
        <p:spPr>
          <a:xfrm flipH="1">
            <a:off x="6015182" y="3016799"/>
            <a:ext cx="876506" cy="223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8" idx="0"/>
          </p:cNvCxnSpPr>
          <p:nvPr/>
        </p:nvCxnSpPr>
        <p:spPr>
          <a:xfrm>
            <a:off x="7377718" y="3016799"/>
            <a:ext cx="1151785" cy="223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  <a:endCxn id="9" idx="0"/>
          </p:cNvCxnSpPr>
          <p:nvPr/>
        </p:nvCxnSpPr>
        <p:spPr>
          <a:xfrm>
            <a:off x="6015182" y="3516861"/>
            <a:ext cx="0" cy="23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2"/>
            <a:endCxn id="10" idx="0"/>
          </p:cNvCxnSpPr>
          <p:nvPr/>
        </p:nvCxnSpPr>
        <p:spPr>
          <a:xfrm flipH="1">
            <a:off x="7744374" y="3516861"/>
            <a:ext cx="785129" cy="23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  <a:endCxn id="11" idx="0"/>
          </p:cNvCxnSpPr>
          <p:nvPr/>
        </p:nvCxnSpPr>
        <p:spPr>
          <a:xfrm>
            <a:off x="8529503" y="3516861"/>
            <a:ext cx="876042" cy="237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2"/>
            <a:endCxn id="12" idx="0"/>
          </p:cNvCxnSpPr>
          <p:nvPr/>
        </p:nvCxnSpPr>
        <p:spPr>
          <a:xfrm flipH="1">
            <a:off x="5339614" y="4031193"/>
            <a:ext cx="675568" cy="336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2"/>
            <a:endCxn id="13" idx="0"/>
          </p:cNvCxnSpPr>
          <p:nvPr/>
        </p:nvCxnSpPr>
        <p:spPr>
          <a:xfrm>
            <a:off x="6015182" y="4031193"/>
            <a:ext cx="592826" cy="329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14" idx="0"/>
          </p:cNvCxnSpPr>
          <p:nvPr/>
        </p:nvCxnSpPr>
        <p:spPr>
          <a:xfrm flipH="1">
            <a:off x="7242152" y="4031193"/>
            <a:ext cx="502222" cy="330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15" idx="0"/>
          </p:cNvCxnSpPr>
          <p:nvPr/>
        </p:nvCxnSpPr>
        <p:spPr>
          <a:xfrm>
            <a:off x="7744374" y="4031193"/>
            <a:ext cx="692434" cy="32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2"/>
            <a:endCxn id="16" idx="0"/>
          </p:cNvCxnSpPr>
          <p:nvPr/>
        </p:nvCxnSpPr>
        <p:spPr>
          <a:xfrm flipH="1">
            <a:off x="4651352" y="4644946"/>
            <a:ext cx="688262" cy="27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2" idx="2"/>
            <a:endCxn id="17" idx="0"/>
          </p:cNvCxnSpPr>
          <p:nvPr/>
        </p:nvCxnSpPr>
        <p:spPr>
          <a:xfrm>
            <a:off x="5339614" y="4644946"/>
            <a:ext cx="506394" cy="26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2"/>
            <a:endCxn id="19" idx="0"/>
          </p:cNvCxnSpPr>
          <p:nvPr/>
        </p:nvCxnSpPr>
        <p:spPr>
          <a:xfrm>
            <a:off x="7242152" y="4639156"/>
            <a:ext cx="5691" cy="277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2"/>
            <a:endCxn id="18" idx="0"/>
          </p:cNvCxnSpPr>
          <p:nvPr/>
        </p:nvCxnSpPr>
        <p:spPr>
          <a:xfrm flipH="1">
            <a:off x="4648941" y="5193261"/>
            <a:ext cx="2411" cy="15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49569" y="4193127"/>
            <a:ext cx="1218616" cy="255172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 &lt;= b &amp; b &gt;=1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020991" y="4820338"/>
            <a:ext cx="1553774" cy="255172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 &lt;= b &amp; b &lt; 1 &amp; c = 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77991" y="5414955"/>
            <a:ext cx="1553774" cy="255172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 &lt;= b &amp; b &lt; 1 &amp; c != 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11239" y="4677829"/>
            <a:ext cx="1036551" cy="255172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 &gt; b &amp; b &gt;=1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155165" y="5404944"/>
            <a:ext cx="1632961" cy="255172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 &gt; b &amp; b &lt; 1 &amp; c = a -b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012518" y="5776827"/>
            <a:ext cx="1678440" cy="255172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 &gt; b &amp; b &lt; 1 &amp; c != a -b</a:t>
            </a:r>
          </a:p>
        </p:txBody>
      </p:sp>
      <p:cxnSp>
        <p:nvCxnSpPr>
          <p:cNvPr id="39" name="Straight Connector 38"/>
          <p:cNvCxnSpPr>
            <a:stCxn id="11" idx="2"/>
            <a:endCxn id="33" idx="0"/>
          </p:cNvCxnSpPr>
          <p:nvPr/>
        </p:nvCxnSpPr>
        <p:spPr>
          <a:xfrm>
            <a:off x="9405545" y="4031192"/>
            <a:ext cx="253332" cy="1619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5" idx="2"/>
            <a:endCxn id="34" idx="0"/>
          </p:cNvCxnSpPr>
          <p:nvPr/>
        </p:nvCxnSpPr>
        <p:spPr>
          <a:xfrm>
            <a:off x="8436808" y="4632060"/>
            <a:ext cx="361070" cy="1882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9" idx="2"/>
            <a:endCxn id="35" idx="0"/>
          </p:cNvCxnSpPr>
          <p:nvPr/>
        </p:nvCxnSpPr>
        <p:spPr>
          <a:xfrm>
            <a:off x="7247843" y="5193261"/>
            <a:ext cx="407035" cy="2216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2"/>
            <a:endCxn id="36" idx="0"/>
          </p:cNvCxnSpPr>
          <p:nvPr/>
        </p:nvCxnSpPr>
        <p:spPr>
          <a:xfrm flipH="1">
            <a:off x="6529515" y="4637850"/>
            <a:ext cx="78493" cy="39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7" idx="2"/>
            <a:endCxn id="37" idx="0"/>
          </p:cNvCxnSpPr>
          <p:nvPr/>
        </p:nvCxnSpPr>
        <p:spPr>
          <a:xfrm>
            <a:off x="5846008" y="5186165"/>
            <a:ext cx="125638" cy="218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" idx="2"/>
            <a:endCxn id="38" idx="0"/>
          </p:cNvCxnSpPr>
          <p:nvPr/>
        </p:nvCxnSpPr>
        <p:spPr>
          <a:xfrm>
            <a:off x="4648941" y="5623543"/>
            <a:ext cx="202797" cy="1532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399836" y="5757655"/>
            <a:ext cx="1553774" cy="255172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Path Constraint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04059" y="2907261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04259" y="2907261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50516" y="3992042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65487" y="3995170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971964" y="3401113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940386" y="3392013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077870" y="3953574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54470" y="4525385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08973" y="4557009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80709" y="3965941"/>
            <a:ext cx="222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Reverse Engineering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9221"/>
            <a:ext cx="1714500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63" y="1690688"/>
            <a:ext cx="6585828" cy="278990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9554770">
            <a:off x="2598601" y="3249741"/>
            <a:ext cx="2705360" cy="99315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 Engineering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7064362" y="4506308"/>
            <a:ext cx="4156364" cy="81877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Assembly code</a:t>
            </a:r>
          </a:p>
          <a:p>
            <a:pPr algn="ctr"/>
            <a:r>
              <a:rPr lang="en-US" dirty="0"/>
              <a:t>Control Flow Graph (CFG)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0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1CEE9E-B586-5F4E-8D73-8C7CC5D7C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277" y="2078181"/>
            <a:ext cx="9414516" cy="37689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2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Kalman</a:t>
            </a:r>
            <a:r>
              <a:rPr lang="en-US" dirty="0"/>
              <a:t> Filter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E74AE3-B6E2-1A47-B59F-305B03CA2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727" y="1825625"/>
            <a:ext cx="10472546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360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(</a:t>
            </a:r>
            <a:r>
              <a:rPr lang="en-US" dirty="0" err="1"/>
              <a:t>orzhttpd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84881" y="3708763"/>
            <a:ext cx="441547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08352000 0000 0000 00a9 0000 f039 574e 0010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08352010 0001 0000 694c 756e 0078 0000 0000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08352020 0000 0000 0000 0000 0000 0000 0000 0000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08352030 0000 0000 0000 0000 0000 0000 0000 0000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08352040 0000 0000 0000 0000 0000 0000 0000 0000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08352050 0000 0000 0000 0000 a870 bfb3 0050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08352060 0118 0837 0138 0837 0158 0837 01b0 0837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08352070 0208 0837 0260 0837 0280 0837 02a0 0837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08352080 0308 0837 0000 0000 0036 0000 ace8 0804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08352090 af04 0804 2158 0837 22c8 0837 efef efef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083520a0 fefe fefe 00a0 0000 0000 0000 c409 0001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...</a:t>
            </a:r>
            <a:endParaRPr lang="en-US" sz="1100" dirty="0">
              <a:solidFill>
                <a:schemeClr val="tx1"/>
              </a:solidFill>
              <a:latin typeface="Courier" pitchFamily="49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035713" y="5269833"/>
            <a:ext cx="80730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035713" y="5418114"/>
            <a:ext cx="807308" cy="82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035713" y="5269833"/>
            <a:ext cx="0" cy="15651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56124" y="5426352"/>
            <a:ext cx="15816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47887" y="5574633"/>
            <a:ext cx="1598140" cy="823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137789" y="5426352"/>
            <a:ext cx="0" cy="1565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87217" y="4775563"/>
            <a:ext cx="823784" cy="131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795554" y="1806025"/>
            <a:ext cx="4804796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typedef struct {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time_t now;			f039 574e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socklen_t salen;			0010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unsigned int proc_num;		0001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char sysname[SYS_NMLN]; 		694c 756e +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*configfile;		a870 bfb3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CONFIG_t config;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typedef struct {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uint16_t port;		0050 0000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*user;	 	0118 0837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*host;	 	0138 0837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*basedir;	 	0158 0837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*vhostbase;	 	01b0 0837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*errmsgpath;	 	0208 0837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*indexfile;	 	0260 0837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*userdir;	 	0280 0837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*accesslog;	 	02a0 0837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*errorlog;	 	0308 0837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const char *passfile;	 	0000 0000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unsigned int options;	 	0036 0000</a:t>
            </a:r>
          </a:p>
          <a:p>
            <a:pPr lvl="1"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} CONFIG_t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HTTP_STATE_t (*write)(CONN_t *);	ace8 0804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void (*log)(LOG_TYPE_t, const char *);	af04 0804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FILE *access_log;			2158 0837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    FILE *error_log;			22c8 0837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} SERVER_t;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25393" y="3671692"/>
            <a:ext cx="3682314" cy="189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bject 2"/>
          <p:cNvSpPr txBox="1"/>
          <p:nvPr/>
        </p:nvSpPr>
        <p:spPr>
          <a:xfrm>
            <a:off x="1826430" y="2249057"/>
            <a:ext cx="3969124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10"/>
              </a:spcBef>
              <a:buClr>
                <a:srgbClr val="F26522"/>
              </a:buClr>
            </a:pPr>
            <a:r>
              <a:rPr lang="en-US" sz="2000" dirty="0">
                <a:latin typeface="Calibri"/>
                <a:cs typeface="Calibri"/>
              </a:rPr>
              <a:t>How can a semantic memory dump data structure layout provided by </a:t>
            </a:r>
            <a:r>
              <a:rPr lang="en-US" sz="2000" dirty="0" err="1">
                <a:latin typeface="Calibri"/>
                <a:cs typeface="Calibri"/>
              </a:rPr>
              <a:t>ReViver</a:t>
            </a:r>
            <a:r>
              <a:rPr lang="en-US" sz="2000" dirty="0">
                <a:latin typeface="Calibri"/>
                <a:cs typeface="Calibri"/>
              </a:rPr>
              <a:t> assist with detecting a non-control data attack?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5" name="object 2"/>
          <p:cNvSpPr txBox="1"/>
          <p:nvPr/>
        </p:nvSpPr>
        <p:spPr>
          <a:xfrm>
            <a:off x="2358944" y="5826127"/>
            <a:ext cx="328496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Arial"/>
              </a:rPr>
              <a:t>Part of memory snapshot of </a:t>
            </a:r>
            <a:r>
              <a:rPr lang="en-US" sz="1400" dirty="0" err="1">
                <a:cs typeface="Arial"/>
              </a:rPr>
              <a:t>orzhttpd</a:t>
            </a:r>
            <a:endParaRPr lang="en-US" sz="1400" dirty="0"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0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(</a:t>
            </a:r>
            <a:r>
              <a:rPr lang="en-US" dirty="0" err="1"/>
              <a:t>orzhttpd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1626" y="1812241"/>
            <a:ext cx="4426659" cy="23934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9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33359" y="1912770"/>
            <a:ext cx="4804796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08370110 0000 0000 0021 0000 7777 2d77 6164 6174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08370120 ef00 efef feef fefe 15fe 0000 0000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08370130 0000 0000 0021 0000 726f 2e7a 7962 6873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08370140 6e65 6e2e 7465 ef00 efef feef fefe 1bfe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08370150 0000 0000 0059 0000 0100 0000 2f65 6f64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08370160 2f70 6c66 776f 7473 7469 6863 612d 7474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08370170 6361 736b 6f2f 7a72 7468 7074 2f64 726f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08370180 687a 7474 6470 722d 6165 2d64 6e6f 796c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08370190 772f 7777 642f 7461 0061 efef efef fefe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083701a0 fefe 004e 0000 0000 0000 0000 0059 0000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083701b0 682f 6d6f 2f65 6f64 2f70 6c66 776f 7473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083701c0 7469 6863 612d 7474 6361 736b 6f2f 7a72</a:t>
            </a:r>
          </a:p>
          <a:p>
            <a:pPr eaLnBrk="1" hangingPunct="1"/>
            <a:r>
              <a:rPr lang="pt-BR" sz="1100" dirty="0">
                <a:solidFill>
                  <a:schemeClr val="tx1"/>
                </a:solidFill>
                <a:latin typeface="Courier" pitchFamily="49" charset="0"/>
              </a:rPr>
              <a:t>083701d0 7468 7074 2f64 726f 687a 7474 6470 722d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57130" y="2632336"/>
            <a:ext cx="3319849" cy="1013254"/>
            <a:chOff x="1161535" y="1589903"/>
            <a:chExt cx="3319849" cy="1013254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2875005" y="1589903"/>
              <a:ext cx="1606379" cy="16475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875005" y="1598140"/>
              <a:ext cx="0" cy="16475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186249" y="1762897"/>
              <a:ext cx="1688756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161535" y="1762897"/>
              <a:ext cx="8238" cy="83202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186248" y="2594919"/>
              <a:ext cx="1243914" cy="8238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430162" y="2430163"/>
              <a:ext cx="2051222" cy="16474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430162" y="2446637"/>
              <a:ext cx="0" cy="148282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81384" y="1589903"/>
              <a:ext cx="0" cy="84026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6370595" y="2784732"/>
            <a:ext cx="80318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2"/>
          <p:cNvSpPr txBox="1"/>
          <p:nvPr/>
        </p:nvSpPr>
        <p:spPr>
          <a:xfrm>
            <a:off x="1140826" y="5042852"/>
            <a:ext cx="883477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3"/>
            <a:r>
              <a:rPr lang="en-US" dirty="0"/>
              <a:t>The original root directory is “/home/</a:t>
            </a:r>
            <a:r>
              <a:rPr lang="en-US" dirty="0" err="1"/>
              <a:t>orzhttpd</a:t>
            </a:r>
            <a:r>
              <a:rPr lang="en-US" dirty="0"/>
              <a:t>/</a:t>
            </a:r>
            <a:r>
              <a:rPr lang="en-US" dirty="0" err="1"/>
              <a:t>orzhttpd</a:t>
            </a:r>
            <a:r>
              <a:rPr lang="en-US" dirty="0"/>
              <a:t>-read-only/www/data”</a:t>
            </a:r>
          </a:p>
        </p:txBody>
      </p:sp>
      <p:sp>
        <p:nvSpPr>
          <p:cNvPr id="17" name="object 2"/>
          <p:cNvSpPr txBox="1"/>
          <p:nvPr/>
        </p:nvSpPr>
        <p:spPr>
          <a:xfrm>
            <a:off x="4535269" y="4436218"/>
            <a:ext cx="328496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buClr>
                <a:srgbClr val="F26522"/>
              </a:buClr>
              <a:tabLst>
                <a:tab pos="469253" algn="l"/>
                <a:tab pos="469889" algn="l"/>
              </a:tabLst>
            </a:pPr>
            <a:r>
              <a:rPr lang="en-US" sz="1400" dirty="0">
                <a:cs typeface="Arial"/>
              </a:rPr>
              <a:t>Part of memory snapshot of </a:t>
            </a:r>
            <a:r>
              <a:rPr lang="en-US" sz="1400" dirty="0" err="1">
                <a:cs typeface="Arial"/>
              </a:rPr>
              <a:t>orzhttpd</a:t>
            </a:r>
            <a:endParaRPr lang="en-US" sz="1400" dirty="0"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4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Memory Data Manipulation Attack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9256" y="2234686"/>
            <a:ext cx="1399180" cy="1294898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Memory structural pattern extraction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3767" y="2234686"/>
            <a:ext cx="2519231" cy="12948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Sensitive region locator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within the dynamic memory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(through memory taint tracking)</a:t>
            </a:r>
          </a:p>
        </p:txBody>
      </p:sp>
      <p:sp>
        <p:nvSpPr>
          <p:cNvPr id="6" name="Snip Single Corner Rectangle 5"/>
          <p:cNvSpPr/>
          <p:nvPr/>
        </p:nvSpPr>
        <p:spPr>
          <a:xfrm>
            <a:off x="1391503" y="3456514"/>
            <a:ext cx="1312727" cy="710321"/>
          </a:xfrm>
          <a:prstGeom prst="snip1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</a:rPr>
              <a:t>Controller executable</a:t>
            </a:r>
          </a:p>
        </p:txBody>
      </p:sp>
      <p:sp>
        <p:nvSpPr>
          <p:cNvPr id="7" name="Snip Single Corner Rectangle 6"/>
          <p:cNvSpPr/>
          <p:nvPr/>
        </p:nvSpPr>
        <p:spPr>
          <a:xfrm>
            <a:off x="1391503" y="2260302"/>
            <a:ext cx="1312727" cy="704031"/>
          </a:xfrm>
          <a:prstGeom prst="snip1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</a:rPr>
              <a:t>Sensitive data source </a:t>
            </a:r>
            <a:br>
              <a:rPr lang="en-US" sz="1200" dirty="0">
                <a:solidFill>
                  <a:srgbClr val="000000"/>
                </a:solidFill>
              </a:rPr>
            </a:br>
            <a:r>
              <a:rPr lang="en-US" sz="1200" dirty="0">
                <a:solidFill>
                  <a:srgbClr val="000000"/>
                </a:solidFill>
              </a:rPr>
              <a:t>(e.g., sensors)</a:t>
            </a:r>
          </a:p>
        </p:txBody>
      </p:sp>
      <p:sp>
        <p:nvSpPr>
          <p:cNvPr id="8" name="Snip Single Corner Rectangle 7"/>
          <p:cNvSpPr/>
          <p:nvPr/>
        </p:nvSpPr>
        <p:spPr>
          <a:xfrm>
            <a:off x="8875517" y="2234687"/>
            <a:ext cx="1715146" cy="1294896"/>
          </a:xfrm>
          <a:prstGeom prst="snip1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</a:rPr>
              <a:t>Logical graph-based memory pattern predicates</a:t>
            </a:r>
          </a:p>
        </p:txBody>
      </p:sp>
      <p:cxnSp>
        <p:nvCxnSpPr>
          <p:cNvPr id="9" name="Elbow Connector 8"/>
          <p:cNvCxnSpPr>
            <a:stCxn id="7" idx="3"/>
            <a:endCxn id="5" idx="0"/>
          </p:cNvCxnSpPr>
          <p:nvPr/>
        </p:nvCxnSpPr>
        <p:spPr>
          <a:xfrm rot="5400000" flipH="1" flipV="1">
            <a:off x="3102816" y="1179737"/>
            <a:ext cx="25616" cy="2135516"/>
          </a:xfrm>
          <a:prstGeom prst="bentConnector3">
            <a:avLst>
              <a:gd name="adj1" fmla="val 1486463"/>
            </a:avLst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6" idx="0"/>
            <a:endCxn id="5" idx="2"/>
          </p:cNvCxnSpPr>
          <p:nvPr/>
        </p:nvCxnSpPr>
        <p:spPr>
          <a:xfrm flipV="1">
            <a:off x="2704231" y="3529583"/>
            <a:ext cx="1479152" cy="282092"/>
          </a:xfrm>
          <a:prstGeom prst="bentConnector2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58846" y="4130297"/>
            <a:ext cx="1298028" cy="133143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Binary code generation</a:t>
            </a:r>
          </a:p>
        </p:txBody>
      </p:sp>
      <p:sp>
        <p:nvSpPr>
          <p:cNvPr id="12" name="Snip Single Corner Rectangle 11"/>
          <p:cNvSpPr/>
          <p:nvPr/>
        </p:nvSpPr>
        <p:spPr>
          <a:xfrm>
            <a:off x="5696218" y="2234686"/>
            <a:ext cx="1180017" cy="1294894"/>
          </a:xfrm>
          <a:prstGeom prst="snip1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</a:rPr>
              <a:t>Candidate memory addresses</a:t>
            </a:r>
          </a:p>
        </p:txBody>
      </p:sp>
      <p:cxnSp>
        <p:nvCxnSpPr>
          <p:cNvPr id="13" name="Elbow Connector 12"/>
          <p:cNvCxnSpPr>
            <a:stCxn id="5" idx="3"/>
            <a:endCxn id="12" idx="2"/>
          </p:cNvCxnSpPr>
          <p:nvPr/>
        </p:nvCxnSpPr>
        <p:spPr>
          <a:xfrm flipV="1">
            <a:off x="5442998" y="2882133"/>
            <a:ext cx="253220" cy="2"/>
          </a:xfrm>
          <a:prstGeom prst="bentConnector3">
            <a:avLst>
              <a:gd name="adj1" fmla="val 50000"/>
            </a:avLst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3"/>
            <a:endCxn id="8" idx="2"/>
          </p:cNvCxnSpPr>
          <p:nvPr/>
        </p:nvCxnSpPr>
        <p:spPr>
          <a:xfrm>
            <a:off x="8558436" y="2882134"/>
            <a:ext cx="317081" cy="2"/>
          </a:xfrm>
          <a:prstGeom prst="bentConnector3">
            <a:avLst>
              <a:gd name="adj1" fmla="val 50000"/>
            </a:avLst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8" idx="1"/>
            <a:endCxn id="11" idx="0"/>
          </p:cNvCxnSpPr>
          <p:nvPr/>
        </p:nvCxnSpPr>
        <p:spPr>
          <a:xfrm rot="5400000">
            <a:off x="8820120" y="3217325"/>
            <a:ext cx="600714" cy="1225230"/>
          </a:xfrm>
          <a:prstGeom prst="bentConnector3">
            <a:avLst>
              <a:gd name="adj1" fmla="val 50000"/>
            </a:avLst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Snip Single Corner Rectangle 15"/>
          <p:cNvSpPr/>
          <p:nvPr/>
        </p:nvSpPr>
        <p:spPr>
          <a:xfrm>
            <a:off x="9592972" y="4130294"/>
            <a:ext cx="997691" cy="1331437"/>
          </a:xfrm>
          <a:prstGeom prst="snip1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</a:rPr>
              <a:t>Exploit</a:t>
            </a:r>
          </a:p>
        </p:txBody>
      </p:sp>
      <p:cxnSp>
        <p:nvCxnSpPr>
          <p:cNvPr id="17" name="Elbow Connector 16"/>
          <p:cNvCxnSpPr>
            <a:stCxn id="11" idx="3"/>
            <a:endCxn id="16" idx="2"/>
          </p:cNvCxnSpPr>
          <p:nvPr/>
        </p:nvCxnSpPr>
        <p:spPr>
          <a:xfrm flipV="1">
            <a:off x="9156874" y="4796013"/>
            <a:ext cx="436098" cy="2"/>
          </a:xfrm>
          <a:prstGeom prst="bentConnector3">
            <a:avLst>
              <a:gd name="adj1" fmla="val 50000"/>
            </a:avLst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923767" y="4166835"/>
            <a:ext cx="2519231" cy="1294898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</a:rPr>
              <a:t>Instantiated object and member field data type reverse engineering</a:t>
            </a:r>
          </a:p>
        </p:txBody>
      </p:sp>
      <p:sp>
        <p:nvSpPr>
          <p:cNvPr id="19" name="Snip Single Corner Rectangle 18"/>
          <p:cNvSpPr/>
          <p:nvPr/>
        </p:nvSpPr>
        <p:spPr>
          <a:xfrm>
            <a:off x="5804161" y="4166837"/>
            <a:ext cx="1715146" cy="1294896"/>
          </a:xfrm>
          <a:prstGeom prst="snip1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</a:rPr>
              <a:t>Extracted code and data pointers and their interdependencies</a:t>
            </a:r>
          </a:p>
        </p:txBody>
      </p:sp>
      <p:cxnSp>
        <p:nvCxnSpPr>
          <p:cNvPr id="20" name="Elbow Connector 19"/>
          <p:cNvCxnSpPr>
            <a:stCxn id="18" idx="3"/>
            <a:endCxn id="19" idx="2"/>
          </p:cNvCxnSpPr>
          <p:nvPr/>
        </p:nvCxnSpPr>
        <p:spPr>
          <a:xfrm>
            <a:off x="5442998" y="4814284"/>
            <a:ext cx="361163" cy="2"/>
          </a:xfrm>
          <a:prstGeom prst="bentConnector3">
            <a:avLst>
              <a:gd name="adj1" fmla="val 50000"/>
            </a:avLst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3"/>
            <a:endCxn id="4" idx="2"/>
          </p:cNvCxnSpPr>
          <p:nvPr/>
        </p:nvCxnSpPr>
        <p:spPr>
          <a:xfrm rot="5400000" flipH="1" flipV="1">
            <a:off x="6941663" y="3249655"/>
            <a:ext cx="637254" cy="1197111"/>
          </a:xfrm>
          <a:prstGeom prst="bentConnector3">
            <a:avLst>
              <a:gd name="adj1" fmla="val 50000"/>
            </a:avLst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0"/>
            <a:endCxn id="18" idx="0"/>
          </p:cNvCxnSpPr>
          <p:nvPr/>
        </p:nvCxnSpPr>
        <p:spPr>
          <a:xfrm>
            <a:off x="2704231" y="3811675"/>
            <a:ext cx="1479152" cy="355161"/>
          </a:xfrm>
          <a:prstGeom prst="bentConnector2">
            <a:avLst/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2" idx="3"/>
            <a:endCxn id="4" idx="0"/>
          </p:cNvCxnSpPr>
          <p:nvPr/>
        </p:nvCxnSpPr>
        <p:spPr>
          <a:xfrm rot="5400000" flipH="1" flipV="1">
            <a:off x="7070268" y="1448376"/>
            <a:ext cx="19731" cy="1572619"/>
          </a:xfrm>
          <a:prstGeom prst="bentConnector3">
            <a:avLst>
              <a:gd name="adj1" fmla="val 1800000"/>
            </a:avLst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Snip Single Corner Rectangle 23"/>
          <p:cNvSpPr/>
          <p:nvPr/>
        </p:nvSpPr>
        <p:spPr>
          <a:xfrm>
            <a:off x="1391502" y="4364788"/>
            <a:ext cx="1312727" cy="1135259"/>
          </a:xfrm>
          <a:prstGeom prst="snip1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00000"/>
                </a:solidFill>
              </a:rPr>
              <a:t>Memory vulnerability exploit</a:t>
            </a:r>
          </a:p>
        </p:txBody>
      </p:sp>
      <p:cxnSp>
        <p:nvCxnSpPr>
          <p:cNvPr id="25" name="Elbow Connector 24"/>
          <p:cNvCxnSpPr>
            <a:stCxn id="24" idx="1"/>
            <a:endCxn id="11" idx="2"/>
          </p:cNvCxnSpPr>
          <p:nvPr/>
        </p:nvCxnSpPr>
        <p:spPr>
          <a:xfrm rot="5400000" flipH="1" flipV="1">
            <a:off x="5258705" y="2250893"/>
            <a:ext cx="38314" cy="6459995"/>
          </a:xfrm>
          <a:prstGeom prst="bentConnector3">
            <a:avLst>
              <a:gd name="adj1" fmla="val -926970"/>
            </a:avLst>
          </a:prstGeom>
          <a:ln w="127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8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1" grpId="0" animBg="1"/>
      <p:bldP spid="12" grpId="0" animBg="1"/>
      <p:bldP spid="16" grpId="0" animBg="1"/>
      <p:bldP spid="18" grpId="0" animBg="1"/>
      <p:bldP spid="19" grpId="0" animBg="1"/>
      <p:bldP spid="2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memory structural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Intra-class type patterns</a:t>
            </a:r>
          </a:p>
          <a:p>
            <a:r>
              <a:rPr lang="en-US" dirty="0"/>
              <a:t>Code pointer-instruction patterns</a:t>
            </a:r>
          </a:p>
          <a:p>
            <a:r>
              <a:rPr lang="en-US" dirty="0"/>
              <a:t>Data pointer-based patterns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84" y="1825625"/>
            <a:ext cx="4886500" cy="35346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825625"/>
            <a:ext cx="5357648" cy="523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77184" y="4207696"/>
            <a:ext cx="4818664" cy="2104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Intra-class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Fixed offset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types and/or values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8200" y="4143124"/>
            <a:ext cx="5357648" cy="1786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5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memory structural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Intra-class type patterns</a:t>
            </a:r>
          </a:p>
          <a:p>
            <a:r>
              <a:rPr lang="en-US" dirty="0"/>
              <a:t>Code pointer-instruction patterns</a:t>
            </a:r>
          </a:p>
          <a:p>
            <a:r>
              <a:rPr lang="en-US" dirty="0"/>
              <a:t>Data pointer-based patterns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352" y="2328940"/>
            <a:ext cx="5357648" cy="523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77184" y="4207696"/>
            <a:ext cx="4818664" cy="2104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Code segments read-only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Virtual function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Virtual function prologue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8352" y="4131519"/>
            <a:ext cx="5357648" cy="1786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353" y="2063945"/>
            <a:ext cx="5313647" cy="39304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8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memory structural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Intra-class type patterns</a:t>
            </a:r>
          </a:p>
          <a:p>
            <a:r>
              <a:rPr lang="en-US" dirty="0"/>
              <a:t>Code pointer-instruction patterns</a:t>
            </a:r>
          </a:p>
          <a:p>
            <a:r>
              <a:rPr lang="en-US" dirty="0"/>
              <a:t>Data pointer-based patterns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352" y="2848197"/>
            <a:ext cx="5357648" cy="523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77184" y="4207696"/>
            <a:ext cx="4818664" cy="2104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Inter-object dependencies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Recursive pointer traversal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Direct graph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8352" y="4129565"/>
            <a:ext cx="5357648" cy="1786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944" y="2491402"/>
            <a:ext cx="5198463" cy="37413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6CAC6-800C-EF4A-996B-A6F6D2A5F04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9104</TotalTime>
  <Words>4683</Words>
  <Application>Microsoft Macintosh PowerPoint</Application>
  <PresentationFormat>Widescreen</PresentationFormat>
  <Paragraphs>1141</Paragraphs>
  <Slides>97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Courier</vt:lpstr>
      <vt:lpstr>Palatino Linotype</vt:lpstr>
      <vt:lpstr>Tahoma</vt:lpstr>
      <vt:lpstr>Wingdings</vt:lpstr>
      <vt:lpstr>Office Theme</vt:lpstr>
      <vt:lpstr>Exploring Semantic Reverse Engineering for Software Binary Protection</vt:lpstr>
      <vt:lpstr>Outline</vt:lpstr>
      <vt:lpstr>Outline</vt:lpstr>
      <vt:lpstr>Software is Everywhere</vt:lpstr>
      <vt:lpstr>Internet of Things (IoT) connected devices installed base worldwide from 2015 to 2025 (in billions) </vt:lpstr>
      <vt:lpstr>Some Facts About Software</vt:lpstr>
      <vt:lpstr>PowerPoint Presentation</vt:lpstr>
      <vt:lpstr>PowerPoint Presentation</vt:lpstr>
      <vt:lpstr>Software Reverse Engineering</vt:lpstr>
      <vt:lpstr>Semantic Reverse Engineering</vt:lpstr>
      <vt:lpstr>Three Challenges</vt:lpstr>
      <vt:lpstr>Outline</vt:lpstr>
      <vt:lpstr>Motivation</vt:lpstr>
      <vt:lpstr>Previous Work</vt:lpstr>
      <vt:lpstr>ReViver</vt:lpstr>
      <vt:lpstr>ReViver</vt:lpstr>
      <vt:lpstr>Present: Static Memory Analysis</vt:lpstr>
      <vt:lpstr>Present: Static Memory Analysis</vt:lpstr>
      <vt:lpstr>Past: Statistical Information</vt:lpstr>
      <vt:lpstr>Future: Speculative Forensics</vt:lpstr>
      <vt:lpstr>Case Study: CoreUtils Groups</vt:lpstr>
      <vt:lpstr>Case Study: CoreUtils Groups</vt:lpstr>
      <vt:lpstr>Case Study: CoreUtils Groups</vt:lpstr>
      <vt:lpstr>Case Study: CoreUtils Groups</vt:lpstr>
      <vt:lpstr>Accuracy</vt:lpstr>
      <vt:lpstr>Three Challenges</vt:lpstr>
      <vt:lpstr>Outline</vt:lpstr>
      <vt:lpstr>Control Algorithm </vt:lpstr>
      <vt:lpstr>Motivation Example</vt:lpstr>
      <vt:lpstr>Current Solutions</vt:lpstr>
      <vt:lpstr>My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Annotated Disassembly</vt:lpstr>
      <vt:lpstr>Evaluation</vt:lpstr>
      <vt:lpstr>Compare with Snowman (decompiler)</vt:lpstr>
      <vt:lpstr>Linux Kernel Bug</vt:lpstr>
      <vt:lpstr>Outline</vt:lpstr>
      <vt:lpstr>Attack Target</vt:lpstr>
      <vt:lpstr>Physics-aware memory attack on control systems  </vt:lpstr>
      <vt:lpstr>My Approach</vt:lpstr>
      <vt:lpstr>Logical memory structural patterns</vt:lpstr>
      <vt:lpstr>PowerWorld pre-attack system state </vt:lpstr>
      <vt:lpstr>PowerWorld post-attack system state </vt:lpstr>
      <vt:lpstr>Three Challenges</vt:lpstr>
      <vt:lpstr>Outline</vt:lpstr>
      <vt:lpstr>PowerPoint Presentation</vt:lpstr>
      <vt:lpstr>PowerPoint Presentation</vt:lpstr>
      <vt:lpstr>PowerPoint Presentation</vt:lpstr>
      <vt:lpstr>PowerPoint Presentation</vt:lpstr>
      <vt:lpstr>Automate the known vulnerability detection in Mobile/IoT? </vt:lpstr>
      <vt:lpstr>Objectives</vt:lpstr>
      <vt:lpstr>Challenges for Vulnerability Detection</vt:lpstr>
      <vt:lpstr>Previous Work</vt:lpstr>
      <vt:lpstr>BinSec</vt:lpstr>
      <vt:lpstr>PowerPoint Presentation</vt:lpstr>
      <vt:lpstr>BinSec’s Architecture</vt:lpstr>
      <vt:lpstr>Binary Analysis</vt:lpstr>
      <vt:lpstr>Deep Learning (one-time effort)</vt:lpstr>
      <vt:lpstr>Deep Learning - Training (one-time effort)</vt:lpstr>
      <vt:lpstr>How to locate vulnerable functions in a target Mobile/IoT firmware? </vt:lpstr>
      <vt:lpstr>Static Analysis of the TARGET Firmware</vt:lpstr>
      <vt:lpstr>Static Analysis: Classification</vt:lpstr>
      <vt:lpstr>How to identify and get rid of the false positives? </vt:lpstr>
      <vt:lpstr>Dynamic Analysis</vt:lpstr>
      <vt:lpstr>Dynamic Analysis (Challenges)</vt:lpstr>
      <vt:lpstr>Dynamic Analysis</vt:lpstr>
      <vt:lpstr>Dynamic Analysis</vt:lpstr>
      <vt:lpstr>Case Study</vt:lpstr>
      <vt:lpstr>Dynamic Features Vector Profiling</vt:lpstr>
      <vt:lpstr>Dynamic Features Vector Profiling</vt:lpstr>
      <vt:lpstr>Calculating Function Similarity</vt:lpstr>
      <vt:lpstr>Evaluation</vt:lpstr>
      <vt:lpstr>PowerPoint Presentation</vt:lpstr>
      <vt:lpstr>Outline</vt:lpstr>
      <vt:lpstr>Conclusion</vt:lpstr>
      <vt:lpstr>Acknowledgement</vt:lpstr>
      <vt:lpstr>Publication List</vt:lpstr>
      <vt:lpstr>Backup</vt:lpstr>
      <vt:lpstr>Symbolic Execution</vt:lpstr>
      <vt:lpstr>PID</vt:lpstr>
      <vt:lpstr>Kalman Filter</vt:lpstr>
      <vt:lpstr>Application (orzhttpd)</vt:lpstr>
      <vt:lpstr>Application (orzhttpd)</vt:lpstr>
      <vt:lpstr>Live Memory Data Manipulation Attack</vt:lpstr>
      <vt:lpstr>Logical memory structural patterns</vt:lpstr>
      <vt:lpstr>Logical memory structural patterns</vt:lpstr>
      <vt:lpstr>Logical memory structural patterns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Semantic Reverse Engineering for Binary Protection and Exploitation</dc:title>
  <dc:creator>Microsoft Office User</dc:creator>
  <cp:lastModifiedBy>Microsoft Office User</cp:lastModifiedBy>
  <cp:revision>251</cp:revision>
  <dcterms:created xsi:type="dcterms:W3CDTF">2018-04-03T21:20:13Z</dcterms:created>
  <dcterms:modified xsi:type="dcterms:W3CDTF">2019-03-08T00:54:40Z</dcterms:modified>
</cp:coreProperties>
</file>